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8" r:id="rId3"/>
    <p:sldId id="290" r:id="rId4"/>
    <p:sldId id="260" r:id="rId5"/>
    <p:sldId id="261" r:id="rId6"/>
    <p:sldId id="262" r:id="rId7"/>
    <p:sldId id="291" r:id="rId8"/>
    <p:sldId id="263" r:id="rId9"/>
    <p:sldId id="264" r:id="rId10"/>
    <p:sldId id="265" r:id="rId11"/>
    <p:sldId id="266" r:id="rId12"/>
    <p:sldId id="267" r:id="rId13"/>
    <p:sldId id="268" r:id="rId14"/>
    <p:sldId id="269" r:id="rId15"/>
    <p:sldId id="294" r:id="rId16"/>
    <p:sldId id="292" r:id="rId17"/>
    <p:sldId id="270" r:id="rId18"/>
    <p:sldId id="271" r:id="rId19"/>
    <p:sldId id="288" r:id="rId20"/>
    <p:sldId id="289" r:id="rId21"/>
    <p:sldId id="293" r:id="rId22"/>
    <p:sldId id="272" r:id="rId23"/>
    <p:sldId id="273" r:id="rId24"/>
    <p:sldId id="274" r:id="rId25"/>
    <p:sldId id="277" r:id="rId26"/>
    <p:sldId id="278" r:id="rId27"/>
    <p:sldId id="275" r:id="rId28"/>
    <p:sldId id="276" r:id="rId29"/>
    <p:sldId id="279" r:id="rId30"/>
    <p:sldId id="280" r:id="rId31"/>
    <p:sldId id="281" r:id="rId32"/>
    <p:sldId id="282" r:id="rId33"/>
    <p:sldId id="283" r:id="rId34"/>
    <p:sldId id="284" r:id="rId35"/>
    <p:sldId id="285" r:id="rId36"/>
    <p:sldId id="286" r:id="rId37"/>
    <p:sldId id="287" r:id="rId38"/>
    <p:sldId id="295" r:id="rId39"/>
    <p:sldId id="296" r:id="rId40"/>
    <p:sldId id="297" r:id="rId41"/>
    <p:sldId id="298" r:id="rId42"/>
    <p:sldId id="299" r:id="rId43"/>
    <p:sldId id="300" r:id="rId4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D47E24"/>
    <a:srgbClr val="FFC108"/>
    <a:srgbClr val="FFC000"/>
    <a:srgbClr val="C65C10"/>
    <a:srgbClr val="C55A11"/>
    <a:srgbClr val="D9C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54" autoAdjust="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41217-8931-44A9-85A3-30E607711E77}"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0A415-6FA0-4C8B-80EE-848D00D17820}" type="slidenum">
              <a:rPr lang="zh-CN" altLang="en-US" smtClean="0"/>
              <a:t>‹#›</a:t>
            </a:fld>
            <a:endParaRPr lang="zh-CN" altLang="en-US"/>
          </a:p>
        </p:txBody>
      </p:sp>
    </p:spTree>
    <p:extLst>
      <p:ext uri="{BB962C8B-B14F-4D97-AF65-F5344CB8AC3E}">
        <p14:creationId xmlns:p14="http://schemas.microsoft.com/office/powerpoint/2010/main" val="3650111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4</a:t>
            </a:fld>
            <a:endParaRPr lang="zh-CN" altLang="en-US"/>
          </a:p>
        </p:txBody>
      </p:sp>
    </p:spTree>
    <p:extLst>
      <p:ext uri="{BB962C8B-B14F-4D97-AF65-F5344CB8AC3E}">
        <p14:creationId xmlns:p14="http://schemas.microsoft.com/office/powerpoint/2010/main" val="312269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15</a:t>
            </a:fld>
            <a:endParaRPr lang="zh-CN" altLang="en-US"/>
          </a:p>
        </p:txBody>
      </p:sp>
    </p:spTree>
    <p:extLst>
      <p:ext uri="{BB962C8B-B14F-4D97-AF65-F5344CB8AC3E}">
        <p14:creationId xmlns:p14="http://schemas.microsoft.com/office/powerpoint/2010/main" val="42828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17</a:t>
            </a:fld>
            <a:endParaRPr lang="zh-CN" altLang="en-US"/>
          </a:p>
        </p:txBody>
      </p:sp>
    </p:spTree>
    <p:extLst>
      <p:ext uri="{BB962C8B-B14F-4D97-AF65-F5344CB8AC3E}">
        <p14:creationId xmlns:p14="http://schemas.microsoft.com/office/powerpoint/2010/main" val="42066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18</a:t>
            </a:fld>
            <a:endParaRPr lang="zh-CN" altLang="en-US"/>
          </a:p>
        </p:txBody>
      </p:sp>
    </p:spTree>
    <p:extLst>
      <p:ext uri="{BB962C8B-B14F-4D97-AF65-F5344CB8AC3E}">
        <p14:creationId xmlns:p14="http://schemas.microsoft.com/office/powerpoint/2010/main" val="3506012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19</a:t>
            </a:fld>
            <a:endParaRPr lang="zh-CN" altLang="en-US"/>
          </a:p>
        </p:txBody>
      </p:sp>
    </p:spTree>
    <p:extLst>
      <p:ext uri="{BB962C8B-B14F-4D97-AF65-F5344CB8AC3E}">
        <p14:creationId xmlns:p14="http://schemas.microsoft.com/office/powerpoint/2010/main" val="182815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20</a:t>
            </a:fld>
            <a:endParaRPr lang="zh-CN" altLang="en-US"/>
          </a:p>
        </p:txBody>
      </p:sp>
    </p:spTree>
    <p:extLst>
      <p:ext uri="{BB962C8B-B14F-4D97-AF65-F5344CB8AC3E}">
        <p14:creationId xmlns:p14="http://schemas.microsoft.com/office/powerpoint/2010/main" val="41024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22</a:t>
            </a:fld>
            <a:endParaRPr lang="zh-CN" altLang="en-US"/>
          </a:p>
        </p:txBody>
      </p:sp>
    </p:spTree>
    <p:extLst>
      <p:ext uri="{BB962C8B-B14F-4D97-AF65-F5344CB8AC3E}">
        <p14:creationId xmlns:p14="http://schemas.microsoft.com/office/powerpoint/2010/main" val="3734712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23</a:t>
            </a:fld>
            <a:endParaRPr lang="zh-CN" altLang="en-US"/>
          </a:p>
        </p:txBody>
      </p:sp>
    </p:spTree>
    <p:extLst>
      <p:ext uri="{BB962C8B-B14F-4D97-AF65-F5344CB8AC3E}">
        <p14:creationId xmlns:p14="http://schemas.microsoft.com/office/powerpoint/2010/main" val="263682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24</a:t>
            </a:fld>
            <a:endParaRPr lang="zh-CN" altLang="en-US"/>
          </a:p>
        </p:txBody>
      </p:sp>
    </p:spTree>
    <p:extLst>
      <p:ext uri="{BB962C8B-B14F-4D97-AF65-F5344CB8AC3E}">
        <p14:creationId xmlns:p14="http://schemas.microsoft.com/office/powerpoint/2010/main" val="76651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25</a:t>
            </a:fld>
            <a:endParaRPr lang="zh-CN" altLang="en-US"/>
          </a:p>
        </p:txBody>
      </p:sp>
    </p:spTree>
    <p:extLst>
      <p:ext uri="{BB962C8B-B14F-4D97-AF65-F5344CB8AC3E}">
        <p14:creationId xmlns:p14="http://schemas.microsoft.com/office/powerpoint/2010/main" val="1156372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26</a:t>
            </a:fld>
            <a:endParaRPr lang="zh-CN" altLang="en-US"/>
          </a:p>
        </p:txBody>
      </p:sp>
    </p:spTree>
    <p:extLst>
      <p:ext uri="{BB962C8B-B14F-4D97-AF65-F5344CB8AC3E}">
        <p14:creationId xmlns:p14="http://schemas.microsoft.com/office/powerpoint/2010/main" val="9403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例如，正常大小的图像，例如，</a:t>
            </a:r>
            <a:r>
              <a:rPr lang="en-US" altLang="zh-CN" sz="1200" b="0" i="0" kern="1200" dirty="0" smtClean="0">
                <a:solidFill>
                  <a:schemeClr val="tx1"/>
                </a:solidFill>
                <a:effectLst/>
                <a:latin typeface="+mn-lt"/>
                <a:ea typeface="+mn-ea"/>
                <a:cs typeface="+mn-cs"/>
              </a:rPr>
              <a:t>200×200×3</a:t>
            </a:r>
            <a:r>
              <a:rPr lang="zh-CN" altLang="en-US" sz="1200" b="0" i="0" kern="1200" dirty="0" smtClean="0">
                <a:solidFill>
                  <a:schemeClr val="tx1"/>
                </a:solidFill>
                <a:effectLst/>
                <a:latin typeface="+mn-lt"/>
                <a:ea typeface="+mn-ea"/>
                <a:cs typeface="+mn-cs"/>
              </a:rPr>
              <a:t>，将导致具有</a:t>
            </a:r>
            <a:r>
              <a:rPr lang="en-US" altLang="zh-CN" sz="1200" b="0" i="0" kern="1200" dirty="0" smtClean="0">
                <a:solidFill>
                  <a:schemeClr val="tx1"/>
                </a:solidFill>
                <a:effectLst/>
                <a:latin typeface="+mn-lt"/>
                <a:ea typeface="+mn-ea"/>
                <a:cs typeface="+mn-cs"/>
              </a:rPr>
              <a:t>200×200×3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120000</a:t>
            </a:r>
            <a:r>
              <a:rPr lang="zh-CN" altLang="en-US" sz="1200" b="0" i="0" kern="1200" dirty="0" smtClean="0">
                <a:solidFill>
                  <a:schemeClr val="tx1"/>
                </a:solidFill>
                <a:effectLst/>
                <a:latin typeface="+mn-lt"/>
                <a:ea typeface="+mn-ea"/>
                <a:cs typeface="+mn-cs"/>
              </a:rPr>
              <a:t>权重的神经元。此外，我们几乎肯定希望有几个这样的神经元，所以参数会增加得很快！显然，这种完全连通性是浪费的，大量的参数会很快导致过度拟合。</a:t>
            </a:r>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5</a:t>
            </a:fld>
            <a:endParaRPr lang="zh-CN" altLang="en-US"/>
          </a:p>
        </p:txBody>
      </p:sp>
    </p:spTree>
    <p:extLst>
      <p:ext uri="{BB962C8B-B14F-4D97-AF65-F5344CB8AC3E}">
        <p14:creationId xmlns:p14="http://schemas.microsoft.com/office/powerpoint/2010/main" val="395193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27</a:t>
            </a:fld>
            <a:endParaRPr lang="zh-CN" altLang="en-US"/>
          </a:p>
        </p:txBody>
      </p:sp>
    </p:spTree>
    <p:extLst>
      <p:ext uri="{BB962C8B-B14F-4D97-AF65-F5344CB8AC3E}">
        <p14:creationId xmlns:p14="http://schemas.microsoft.com/office/powerpoint/2010/main" val="180769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28</a:t>
            </a:fld>
            <a:endParaRPr lang="zh-CN" altLang="en-US"/>
          </a:p>
        </p:txBody>
      </p:sp>
    </p:spTree>
    <p:extLst>
      <p:ext uri="{BB962C8B-B14F-4D97-AF65-F5344CB8AC3E}">
        <p14:creationId xmlns:p14="http://schemas.microsoft.com/office/powerpoint/2010/main" val="300736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29</a:t>
            </a:fld>
            <a:endParaRPr lang="zh-CN" altLang="en-US"/>
          </a:p>
        </p:txBody>
      </p:sp>
    </p:spTree>
    <p:extLst>
      <p:ext uri="{BB962C8B-B14F-4D97-AF65-F5344CB8AC3E}">
        <p14:creationId xmlns:p14="http://schemas.microsoft.com/office/powerpoint/2010/main" val="318902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30</a:t>
            </a:fld>
            <a:endParaRPr lang="zh-CN" altLang="en-US"/>
          </a:p>
        </p:txBody>
      </p:sp>
    </p:spTree>
    <p:extLst>
      <p:ext uri="{BB962C8B-B14F-4D97-AF65-F5344CB8AC3E}">
        <p14:creationId xmlns:p14="http://schemas.microsoft.com/office/powerpoint/2010/main" val="1664736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31</a:t>
            </a:fld>
            <a:endParaRPr lang="zh-CN" altLang="en-US"/>
          </a:p>
        </p:txBody>
      </p:sp>
    </p:spTree>
    <p:extLst>
      <p:ext uri="{BB962C8B-B14F-4D97-AF65-F5344CB8AC3E}">
        <p14:creationId xmlns:p14="http://schemas.microsoft.com/office/powerpoint/2010/main" val="1874858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32</a:t>
            </a:fld>
            <a:endParaRPr lang="zh-CN" altLang="en-US"/>
          </a:p>
        </p:txBody>
      </p:sp>
    </p:spTree>
    <p:extLst>
      <p:ext uri="{BB962C8B-B14F-4D97-AF65-F5344CB8AC3E}">
        <p14:creationId xmlns:p14="http://schemas.microsoft.com/office/powerpoint/2010/main" val="302268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33</a:t>
            </a:fld>
            <a:endParaRPr lang="zh-CN" altLang="en-US"/>
          </a:p>
        </p:txBody>
      </p:sp>
    </p:spTree>
    <p:extLst>
      <p:ext uri="{BB962C8B-B14F-4D97-AF65-F5344CB8AC3E}">
        <p14:creationId xmlns:p14="http://schemas.microsoft.com/office/powerpoint/2010/main" val="465559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34</a:t>
            </a:fld>
            <a:endParaRPr lang="zh-CN" altLang="en-US"/>
          </a:p>
        </p:txBody>
      </p:sp>
    </p:spTree>
    <p:extLst>
      <p:ext uri="{BB962C8B-B14F-4D97-AF65-F5344CB8AC3E}">
        <p14:creationId xmlns:p14="http://schemas.microsoft.com/office/powerpoint/2010/main" val="1431544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35</a:t>
            </a:fld>
            <a:endParaRPr lang="zh-CN" altLang="en-US"/>
          </a:p>
        </p:txBody>
      </p:sp>
    </p:spTree>
    <p:extLst>
      <p:ext uri="{BB962C8B-B14F-4D97-AF65-F5344CB8AC3E}">
        <p14:creationId xmlns:p14="http://schemas.microsoft.com/office/powerpoint/2010/main" val="2489317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36</a:t>
            </a:fld>
            <a:endParaRPr lang="zh-CN" altLang="en-US"/>
          </a:p>
        </p:txBody>
      </p:sp>
    </p:spTree>
    <p:extLst>
      <p:ext uri="{BB962C8B-B14F-4D97-AF65-F5344CB8AC3E}">
        <p14:creationId xmlns:p14="http://schemas.microsoft.com/office/powerpoint/2010/main" val="184041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8</a:t>
            </a:fld>
            <a:endParaRPr lang="zh-CN" altLang="en-US"/>
          </a:p>
        </p:txBody>
      </p:sp>
    </p:spTree>
    <p:extLst>
      <p:ext uri="{BB962C8B-B14F-4D97-AF65-F5344CB8AC3E}">
        <p14:creationId xmlns:p14="http://schemas.microsoft.com/office/powerpoint/2010/main" val="1218829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37</a:t>
            </a:fld>
            <a:endParaRPr lang="zh-CN" altLang="en-US"/>
          </a:p>
        </p:txBody>
      </p:sp>
    </p:spTree>
    <p:extLst>
      <p:ext uri="{BB962C8B-B14F-4D97-AF65-F5344CB8AC3E}">
        <p14:creationId xmlns:p14="http://schemas.microsoft.com/office/powerpoint/2010/main" val="378018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39</a:t>
            </a:fld>
            <a:endParaRPr lang="zh-CN" altLang="en-US"/>
          </a:p>
        </p:txBody>
      </p:sp>
    </p:spTree>
    <p:extLst>
      <p:ext uri="{BB962C8B-B14F-4D97-AF65-F5344CB8AC3E}">
        <p14:creationId xmlns:p14="http://schemas.microsoft.com/office/powerpoint/2010/main" val="32901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40</a:t>
            </a:fld>
            <a:endParaRPr lang="zh-CN" altLang="en-US"/>
          </a:p>
        </p:txBody>
      </p:sp>
    </p:spTree>
    <p:extLst>
      <p:ext uri="{BB962C8B-B14F-4D97-AF65-F5344CB8AC3E}">
        <p14:creationId xmlns:p14="http://schemas.microsoft.com/office/powerpoint/2010/main" val="1420900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41</a:t>
            </a:fld>
            <a:endParaRPr lang="zh-CN" altLang="en-US"/>
          </a:p>
        </p:txBody>
      </p:sp>
    </p:spTree>
    <p:extLst>
      <p:ext uri="{BB962C8B-B14F-4D97-AF65-F5344CB8AC3E}">
        <p14:creationId xmlns:p14="http://schemas.microsoft.com/office/powerpoint/2010/main" val="3804509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42</a:t>
            </a:fld>
            <a:endParaRPr lang="zh-CN" altLang="en-US"/>
          </a:p>
        </p:txBody>
      </p:sp>
    </p:spTree>
    <p:extLst>
      <p:ext uri="{BB962C8B-B14F-4D97-AF65-F5344CB8AC3E}">
        <p14:creationId xmlns:p14="http://schemas.microsoft.com/office/powerpoint/2010/main" val="3920333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43</a:t>
            </a:fld>
            <a:endParaRPr lang="zh-CN" altLang="en-US"/>
          </a:p>
        </p:txBody>
      </p:sp>
    </p:spTree>
    <p:extLst>
      <p:ext uri="{BB962C8B-B14F-4D97-AF65-F5344CB8AC3E}">
        <p14:creationId xmlns:p14="http://schemas.microsoft.com/office/powerpoint/2010/main" val="229007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9</a:t>
            </a:fld>
            <a:endParaRPr lang="zh-CN" altLang="en-US"/>
          </a:p>
        </p:txBody>
      </p:sp>
    </p:spTree>
    <p:extLst>
      <p:ext uri="{BB962C8B-B14F-4D97-AF65-F5344CB8AC3E}">
        <p14:creationId xmlns:p14="http://schemas.microsoft.com/office/powerpoint/2010/main" val="408139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10</a:t>
            </a:fld>
            <a:endParaRPr lang="zh-CN" altLang="en-US"/>
          </a:p>
        </p:txBody>
      </p:sp>
    </p:spTree>
    <p:extLst>
      <p:ext uri="{BB962C8B-B14F-4D97-AF65-F5344CB8AC3E}">
        <p14:creationId xmlns:p14="http://schemas.microsoft.com/office/powerpoint/2010/main" val="973544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11</a:t>
            </a:fld>
            <a:endParaRPr lang="zh-CN" altLang="en-US"/>
          </a:p>
        </p:txBody>
      </p:sp>
    </p:spTree>
    <p:extLst>
      <p:ext uri="{BB962C8B-B14F-4D97-AF65-F5344CB8AC3E}">
        <p14:creationId xmlns:p14="http://schemas.microsoft.com/office/powerpoint/2010/main" val="420034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12</a:t>
            </a:fld>
            <a:endParaRPr lang="zh-CN" altLang="en-US"/>
          </a:p>
        </p:txBody>
      </p:sp>
    </p:spTree>
    <p:extLst>
      <p:ext uri="{BB962C8B-B14F-4D97-AF65-F5344CB8AC3E}">
        <p14:creationId xmlns:p14="http://schemas.microsoft.com/office/powerpoint/2010/main" val="243819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13</a:t>
            </a:fld>
            <a:endParaRPr lang="zh-CN" altLang="en-US"/>
          </a:p>
        </p:txBody>
      </p:sp>
    </p:spTree>
    <p:extLst>
      <p:ext uri="{BB962C8B-B14F-4D97-AF65-F5344CB8AC3E}">
        <p14:creationId xmlns:p14="http://schemas.microsoft.com/office/powerpoint/2010/main" val="156899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262626"/>
                </a:solidFill>
                <a:latin typeface="微软雅黑" panose="020B0503020204020204" pitchFamily="34" charset="-122"/>
                <a:ea typeface="微软雅黑" panose="020B0503020204020204" pitchFamily="34" charset="-122"/>
              </a:rPr>
              <a:t>输出的</a:t>
            </a:r>
            <a:r>
              <a:rPr lang="en-US" altLang="zh-CN" sz="1200" dirty="0" smtClean="0">
                <a:solidFill>
                  <a:srgbClr val="262626"/>
                </a:solidFill>
                <a:latin typeface="微软雅黑" panose="020B0503020204020204" pitchFamily="34" charset="-122"/>
                <a:ea typeface="微软雅黑" panose="020B0503020204020204" pitchFamily="34" charset="-122"/>
              </a:rPr>
              <a:t>3D</a:t>
            </a:r>
            <a:r>
              <a:rPr lang="zh-CN" altLang="en-US" sz="1200" dirty="0" smtClean="0">
                <a:solidFill>
                  <a:srgbClr val="262626"/>
                </a:solidFill>
                <a:latin typeface="微软雅黑" panose="020B0503020204020204" pitchFamily="34" charset="-122"/>
                <a:ea typeface="微软雅黑" panose="020B0503020204020204" pitchFamily="34" charset="-122"/>
              </a:rPr>
              <a:t>数据中的每个数据项可以被看做是神经元的一个输出，而该神经元只观察输入数据中的一小部分，并且和空间上左右两边的所有神经元共享参数。</a:t>
            </a:r>
          </a:p>
          <a:p>
            <a:endParaRPr lang="zh-CN" altLang="en-US" dirty="0"/>
          </a:p>
        </p:txBody>
      </p:sp>
      <p:sp>
        <p:nvSpPr>
          <p:cNvPr id="4" name="灯片编号占位符 3"/>
          <p:cNvSpPr>
            <a:spLocks noGrp="1"/>
          </p:cNvSpPr>
          <p:nvPr>
            <p:ph type="sldNum" sz="quarter" idx="10"/>
          </p:nvPr>
        </p:nvSpPr>
        <p:spPr/>
        <p:txBody>
          <a:bodyPr/>
          <a:lstStyle/>
          <a:p>
            <a:fld id="{81F0A415-6FA0-4C8B-80EE-848D00D17820}" type="slidenum">
              <a:rPr lang="zh-CN" altLang="en-US" smtClean="0"/>
              <a:t>14</a:t>
            </a:fld>
            <a:endParaRPr lang="zh-CN" altLang="en-US"/>
          </a:p>
        </p:txBody>
      </p:sp>
    </p:spTree>
    <p:extLst>
      <p:ext uri="{BB962C8B-B14F-4D97-AF65-F5344CB8AC3E}">
        <p14:creationId xmlns:p14="http://schemas.microsoft.com/office/powerpoint/2010/main" val="35264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701CDA7-6671-4FEB-8530-E9AACDE62C6A}" type="datetimeFigureOut">
              <a:rPr lang="zh-CN" altLang="en-US"/>
              <a:pPr>
                <a:defRPr/>
              </a:pPr>
              <a:t>2018/11/14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724405E-3592-4D7C-8F18-7BD31E757735}" type="slidenum">
              <a:rPr lang="zh-CN" altLang="en-US"/>
              <a:pPr>
                <a:defRPr/>
              </a:pPr>
              <a:t>‹#›</a:t>
            </a:fld>
            <a:endParaRPr lang="zh-CN" altLang="en-US"/>
          </a:p>
        </p:txBody>
      </p:sp>
    </p:spTree>
    <p:extLst>
      <p:ext uri="{BB962C8B-B14F-4D97-AF65-F5344CB8AC3E}">
        <p14:creationId xmlns:p14="http://schemas.microsoft.com/office/powerpoint/2010/main" val="334858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12AC27F-CF4D-4269-8861-FA61FE3E037D}" type="datetimeFigureOut">
              <a:rPr lang="zh-CN" altLang="en-US"/>
              <a:pPr>
                <a:defRPr/>
              </a:pPr>
              <a:t>2018/11/14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DBE778B-2122-4D92-A4A1-7B76CC39D736}" type="slidenum">
              <a:rPr lang="zh-CN" altLang="en-US"/>
              <a:pPr>
                <a:defRPr/>
              </a:pPr>
              <a:t>‹#›</a:t>
            </a:fld>
            <a:endParaRPr lang="zh-CN" altLang="en-US"/>
          </a:p>
        </p:txBody>
      </p:sp>
    </p:spTree>
    <p:extLst>
      <p:ext uri="{BB962C8B-B14F-4D97-AF65-F5344CB8AC3E}">
        <p14:creationId xmlns:p14="http://schemas.microsoft.com/office/powerpoint/2010/main" val="36768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8C8577E-6F64-4EE5-B84F-81A7EC5AB736}" type="datetimeFigureOut">
              <a:rPr lang="zh-CN" altLang="en-US"/>
              <a:pPr>
                <a:defRPr/>
              </a:pPr>
              <a:t>2018/11/14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CF9CE0D-A281-4FC4-9BFE-C4551FB4C3AB}" type="slidenum">
              <a:rPr lang="zh-CN" altLang="en-US"/>
              <a:pPr>
                <a:defRPr/>
              </a:pPr>
              <a:t>‹#›</a:t>
            </a:fld>
            <a:endParaRPr lang="zh-CN" altLang="en-US"/>
          </a:p>
        </p:txBody>
      </p:sp>
    </p:spTree>
    <p:extLst>
      <p:ext uri="{BB962C8B-B14F-4D97-AF65-F5344CB8AC3E}">
        <p14:creationId xmlns:p14="http://schemas.microsoft.com/office/powerpoint/2010/main" val="493046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7A0076A-E669-4A17-9D77-17CA6FE77D53}" type="datetimeFigureOut">
              <a:rPr lang="zh-CN" altLang="en-US"/>
              <a:pPr>
                <a:defRPr/>
              </a:pPr>
              <a:t>2018/11/14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5731E11-451A-46E2-90E5-74183441F898}" type="slidenum">
              <a:rPr lang="zh-CN" altLang="en-US"/>
              <a:pPr>
                <a:defRPr/>
              </a:pPr>
              <a:t>‹#›</a:t>
            </a:fld>
            <a:endParaRPr lang="zh-CN" altLang="en-US"/>
          </a:p>
        </p:txBody>
      </p:sp>
    </p:spTree>
    <p:extLst>
      <p:ext uri="{BB962C8B-B14F-4D97-AF65-F5344CB8AC3E}">
        <p14:creationId xmlns:p14="http://schemas.microsoft.com/office/powerpoint/2010/main" val="28015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A0A6C9F5-1991-4F8D-BBA0-6E930F762D82}" type="datetimeFigureOut">
              <a:rPr lang="zh-CN" altLang="en-US"/>
              <a:pPr>
                <a:defRPr/>
              </a:pPr>
              <a:t>2018/11/14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49DDAD-D896-44B7-954B-A1FDB63ED6BF}" type="slidenum">
              <a:rPr lang="zh-CN" altLang="en-US"/>
              <a:pPr>
                <a:defRPr/>
              </a:pPr>
              <a:t>‹#›</a:t>
            </a:fld>
            <a:endParaRPr lang="zh-CN" altLang="en-US"/>
          </a:p>
        </p:txBody>
      </p:sp>
    </p:spTree>
    <p:extLst>
      <p:ext uri="{BB962C8B-B14F-4D97-AF65-F5344CB8AC3E}">
        <p14:creationId xmlns:p14="http://schemas.microsoft.com/office/powerpoint/2010/main" val="75722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F8A761E2-1B32-4C0B-A148-1BC3DCB82CAC}" type="datetimeFigureOut">
              <a:rPr lang="zh-CN" altLang="en-US"/>
              <a:pPr>
                <a:defRPr/>
              </a:pPr>
              <a:t>2018/11/14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B984C44-1F48-470C-9B85-AC919CD6D402}" type="slidenum">
              <a:rPr lang="zh-CN" altLang="en-US"/>
              <a:pPr>
                <a:defRPr/>
              </a:pPr>
              <a:t>‹#›</a:t>
            </a:fld>
            <a:endParaRPr lang="zh-CN" altLang="en-US"/>
          </a:p>
        </p:txBody>
      </p:sp>
    </p:spTree>
    <p:extLst>
      <p:ext uri="{BB962C8B-B14F-4D97-AF65-F5344CB8AC3E}">
        <p14:creationId xmlns:p14="http://schemas.microsoft.com/office/powerpoint/2010/main" val="127928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B42706C-ADF0-4F77-A743-CD2C1598FD92}" type="datetimeFigureOut">
              <a:rPr lang="zh-CN" altLang="en-US"/>
              <a:pPr>
                <a:defRPr/>
              </a:pPr>
              <a:t>2018/11/14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D8282430-BC4F-4130-A48C-0AAFE87D7E56}" type="slidenum">
              <a:rPr lang="zh-CN" altLang="en-US"/>
              <a:pPr>
                <a:defRPr/>
              </a:pPr>
              <a:t>‹#›</a:t>
            </a:fld>
            <a:endParaRPr lang="zh-CN" altLang="en-US"/>
          </a:p>
        </p:txBody>
      </p:sp>
    </p:spTree>
    <p:extLst>
      <p:ext uri="{BB962C8B-B14F-4D97-AF65-F5344CB8AC3E}">
        <p14:creationId xmlns:p14="http://schemas.microsoft.com/office/powerpoint/2010/main" val="321831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B10A9C8F-8F44-4C13-8662-B17C188FFFB0}" type="datetimeFigureOut">
              <a:rPr lang="zh-CN" altLang="en-US"/>
              <a:pPr>
                <a:defRPr/>
              </a:pPr>
              <a:t>2018/11/14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9C52A28-9295-4EB9-B382-93E1612719EF}" type="slidenum">
              <a:rPr lang="zh-CN" altLang="en-US"/>
              <a:pPr>
                <a:defRPr/>
              </a:pPr>
              <a:t>‹#›</a:t>
            </a:fld>
            <a:endParaRPr lang="zh-CN" altLang="en-US"/>
          </a:p>
        </p:txBody>
      </p:sp>
    </p:spTree>
    <p:extLst>
      <p:ext uri="{BB962C8B-B14F-4D97-AF65-F5344CB8AC3E}">
        <p14:creationId xmlns:p14="http://schemas.microsoft.com/office/powerpoint/2010/main" val="246043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A180362-D0E6-4A45-BDC4-CEAA89CFAD65}" type="datetimeFigureOut">
              <a:rPr lang="zh-CN" altLang="en-US"/>
              <a:pPr>
                <a:defRPr/>
              </a:pPr>
              <a:t>2018/11/14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94742BB-2EE6-4DF4-928C-7ACE74D4E379}" type="slidenum">
              <a:rPr lang="zh-CN" altLang="en-US"/>
              <a:pPr>
                <a:defRPr/>
              </a:pPr>
              <a:t>‹#›</a:t>
            </a:fld>
            <a:endParaRPr lang="zh-CN" altLang="en-US"/>
          </a:p>
        </p:txBody>
      </p:sp>
    </p:spTree>
    <p:extLst>
      <p:ext uri="{BB962C8B-B14F-4D97-AF65-F5344CB8AC3E}">
        <p14:creationId xmlns:p14="http://schemas.microsoft.com/office/powerpoint/2010/main" val="117621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B44072B-7FB2-4ADE-B11B-E0B4D04415B9}" type="datetimeFigureOut">
              <a:rPr lang="zh-CN" altLang="en-US"/>
              <a:pPr>
                <a:defRPr/>
              </a:pPr>
              <a:t>2018/11/14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56A1EFB-4F0D-4831-8DE1-54911D831551}" type="slidenum">
              <a:rPr lang="zh-CN" altLang="en-US"/>
              <a:pPr>
                <a:defRPr/>
              </a:pPr>
              <a:t>‹#›</a:t>
            </a:fld>
            <a:endParaRPr lang="zh-CN" altLang="en-US"/>
          </a:p>
        </p:txBody>
      </p:sp>
    </p:spTree>
    <p:extLst>
      <p:ext uri="{BB962C8B-B14F-4D97-AF65-F5344CB8AC3E}">
        <p14:creationId xmlns:p14="http://schemas.microsoft.com/office/powerpoint/2010/main" val="170746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13321DF-27F8-4A7B-9AE6-D967E5C1119E}" type="datetimeFigureOut">
              <a:rPr lang="zh-CN" altLang="en-US"/>
              <a:pPr>
                <a:defRPr/>
              </a:pPr>
              <a:t>2018/11/14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DA26882-9687-4B1B-A194-B366DAD6091C}" type="slidenum">
              <a:rPr lang="zh-CN" altLang="en-US"/>
              <a:pPr>
                <a:defRPr/>
              </a:pPr>
              <a:t>‹#›</a:t>
            </a:fld>
            <a:endParaRPr lang="zh-CN" altLang="en-US"/>
          </a:p>
        </p:txBody>
      </p:sp>
    </p:spTree>
    <p:extLst>
      <p:ext uri="{BB962C8B-B14F-4D97-AF65-F5344CB8AC3E}">
        <p14:creationId xmlns:p14="http://schemas.microsoft.com/office/powerpoint/2010/main" val="104624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DBD08E1A-0170-44EA-9942-CFDED842BE06}" type="datetimeFigureOut">
              <a:rPr lang="zh-CN" altLang="en-US"/>
              <a:pPr>
                <a:defRPr/>
              </a:pPr>
              <a:t>2018/11/14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47FDFF32-70C3-4C20-B187-3652B02ED75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arxiv.org/abs/1508.0657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grpSp>
        <p:nvGrpSpPr>
          <p:cNvPr id="2050" name="组合 1"/>
          <p:cNvGrpSpPr>
            <a:grpSpLocks/>
          </p:cNvGrpSpPr>
          <p:nvPr/>
        </p:nvGrpSpPr>
        <p:grpSpPr bwMode="auto">
          <a:xfrm>
            <a:off x="4483100" y="755650"/>
            <a:ext cx="3249613" cy="4475163"/>
            <a:chOff x="0" y="0"/>
            <a:chExt cx="3248568" cy="4474600"/>
          </a:xfrm>
        </p:grpSpPr>
        <p:sp>
          <p:nvSpPr>
            <p:cNvPr id="2061" name="任意多边形 17"/>
            <p:cNvSpPr>
              <a:spLocks/>
            </p:cNvSpPr>
            <p:nvPr/>
          </p:nvSpPr>
          <p:spPr bwMode="auto">
            <a:xfrm rot="-2426041">
              <a:off x="0" y="0"/>
              <a:ext cx="3248568" cy="328572"/>
            </a:xfrm>
            <a:custGeom>
              <a:avLst/>
              <a:gdLst>
                <a:gd name="T0" fmla="*/ 2862701 w 3248568"/>
                <a:gd name="T1" fmla="*/ 0 h 328794"/>
                <a:gd name="T2" fmla="*/ 3248568 w 3248568"/>
                <a:gd name="T3" fmla="*/ 327243 h 328794"/>
                <a:gd name="T4" fmla="*/ 3794 w 3248568"/>
                <a:gd name="T5" fmla="*/ 327243 h 328794"/>
                <a:gd name="T6" fmla="*/ 0 w 3248568"/>
                <a:gd name="T7" fmla="*/ 0 h 328794"/>
                <a:gd name="T8" fmla="*/ 2862701 w 3248568"/>
                <a:gd name="T9" fmla="*/ 0 h 3287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48568" h="328794">
                  <a:moveTo>
                    <a:pt x="2862701" y="0"/>
                  </a:moveTo>
                  <a:lnTo>
                    <a:pt x="3248568" y="328794"/>
                  </a:lnTo>
                  <a:lnTo>
                    <a:pt x="3794" y="328794"/>
                  </a:lnTo>
                  <a:lnTo>
                    <a:pt x="0" y="0"/>
                  </a:lnTo>
                  <a:lnTo>
                    <a:pt x="2862701" y="0"/>
                  </a:lnTo>
                  <a:close/>
                </a:path>
              </a:pathLst>
            </a:custGeom>
            <a:solidFill>
              <a:srgbClr val="FFE6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62" name="矩形 13"/>
            <p:cNvSpPr>
              <a:spLocks noChangeArrowheads="1"/>
            </p:cNvSpPr>
            <p:nvPr/>
          </p:nvSpPr>
          <p:spPr bwMode="auto">
            <a:xfrm rot="-7833626">
              <a:off x="-28136" y="2453205"/>
              <a:ext cx="3714283" cy="328506"/>
            </a:xfrm>
            <a:prstGeom prst="rect">
              <a:avLst/>
            </a:prstGeom>
            <a:solidFill>
              <a:srgbClr val="FFE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51" name="圆角矩形 36"/>
          <p:cNvSpPr>
            <a:spLocks noChangeArrowheads="1"/>
          </p:cNvSpPr>
          <p:nvPr/>
        </p:nvSpPr>
        <p:spPr bwMode="auto">
          <a:xfrm>
            <a:off x="314325" y="5148263"/>
            <a:ext cx="1827213" cy="369887"/>
          </a:xfrm>
          <a:prstGeom prst="roundRect">
            <a:avLst>
              <a:gd name="adj" fmla="val 50000"/>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2"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3" y="4346575"/>
            <a:ext cx="45974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任意多边形 11"/>
          <p:cNvSpPr>
            <a:spLocks/>
          </p:cNvSpPr>
          <p:nvPr/>
        </p:nvSpPr>
        <p:spPr bwMode="auto">
          <a:xfrm rot="2967890">
            <a:off x="5317332" y="1420018"/>
            <a:ext cx="7043738" cy="3813175"/>
          </a:xfrm>
          <a:custGeom>
            <a:avLst/>
            <a:gdLst>
              <a:gd name="T0" fmla="*/ 0 w 7043053"/>
              <a:gd name="T1" fmla="*/ 907545 h 3813402"/>
              <a:gd name="T2" fmla="*/ 776936 w 7043053"/>
              <a:gd name="T3" fmla="*/ 0 h 3813402"/>
              <a:gd name="T4" fmla="*/ 907938 w 7043053"/>
              <a:gd name="T5" fmla="*/ 0 h 3813402"/>
              <a:gd name="T6" fmla="*/ 907938 w 7043053"/>
              <a:gd name="T7" fmla="*/ 3222620 h 3813402"/>
              <a:gd name="T8" fmla="*/ 7047848 w 7043053"/>
              <a:gd name="T9" fmla="*/ 3222620 h 3813402"/>
              <a:gd name="T10" fmla="*/ 6543452 w 7043053"/>
              <a:gd name="T11" fmla="*/ 3811813 h 3813402"/>
              <a:gd name="T12" fmla="*/ 0 w 7043053"/>
              <a:gd name="T13" fmla="*/ 3811812 h 3813402"/>
              <a:gd name="T14" fmla="*/ 0 w 7043053"/>
              <a:gd name="T15" fmla="*/ 907545 h 381340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54"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325" y="0"/>
            <a:ext cx="7615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文本框 28"/>
          <p:cNvSpPr txBox="1">
            <a:spLocks noChangeArrowheads="1"/>
          </p:cNvSpPr>
          <p:nvPr/>
        </p:nvSpPr>
        <p:spPr bwMode="auto">
          <a:xfrm>
            <a:off x="401638" y="3429000"/>
            <a:ext cx="3860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smtClean="0">
                <a:latin typeface="微软雅黑" panose="020B0503020204020204" pitchFamily="34" charset="-122"/>
                <a:ea typeface="微软雅黑" panose="020B0503020204020204" pitchFamily="34" charset="-122"/>
              </a:rPr>
              <a:t>卷积神经网络</a:t>
            </a:r>
            <a:endParaRPr lang="zh-CN" altLang="en-US" sz="4000" b="1" dirty="0">
              <a:latin typeface="微软雅黑" panose="020B0503020204020204" pitchFamily="34" charset="-122"/>
              <a:ea typeface="微软雅黑" panose="020B0503020204020204" pitchFamily="34" charset="-122"/>
            </a:endParaRPr>
          </a:p>
        </p:txBody>
      </p:sp>
      <p:cxnSp>
        <p:nvCxnSpPr>
          <p:cNvPr id="2056" name="直接连接符 31"/>
          <p:cNvCxnSpPr>
            <a:cxnSpLocks noChangeShapeType="1"/>
          </p:cNvCxnSpPr>
          <p:nvPr/>
        </p:nvCxnSpPr>
        <p:spPr bwMode="auto">
          <a:xfrm>
            <a:off x="401638" y="4227513"/>
            <a:ext cx="4319587" cy="0"/>
          </a:xfrm>
          <a:prstGeom prst="line">
            <a:avLst/>
          </a:prstGeom>
          <a:noFill/>
          <a:ln w="12700">
            <a:solidFill>
              <a:srgbClr val="FFC108"/>
            </a:solidFill>
            <a:round/>
            <a:headEnd/>
            <a:tailEnd/>
          </a:ln>
          <a:extLst>
            <a:ext uri="{909E8E84-426E-40DD-AFC4-6F175D3DCCD1}">
              <a14:hiddenFill xmlns:a14="http://schemas.microsoft.com/office/drawing/2010/main">
                <a:noFill/>
              </a14:hiddenFill>
            </a:ext>
          </a:extLst>
        </p:spPr>
      </p:cxnSp>
      <p:cxnSp>
        <p:nvCxnSpPr>
          <p:cNvPr id="2057" name="直接连接符 34"/>
          <p:cNvCxnSpPr>
            <a:cxnSpLocks noChangeShapeType="1"/>
          </p:cNvCxnSpPr>
          <p:nvPr/>
        </p:nvCxnSpPr>
        <p:spPr bwMode="auto">
          <a:xfrm>
            <a:off x="401638" y="4300538"/>
            <a:ext cx="4319587" cy="0"/>
          </a:xfrm>
          <a:prstGeom prst="line">
            <a:avLst/>
          </a:prstGeom>
          <a:noFill/>
          <a:ln w="12700">
            <a:solidFill>
              <a:srgbClr val="FFC108"/>
            </a:solidFill>
            <a:round/>
            <a:headEnd/>
            <a:tailEnd/>
          </a:ln>
          <a:extLst>
            <a:ext uri="{909E8E84-426E-40DD-AFC4-6F175D3DCCD1}">
              <a14:hiddenFill xmlns:a14="http://schemas.microsoft.com/office/drawing/2010/main">
                <a:noFill/>
              </a14:hiddenFill>
            </a:ext>
          </a:extLst>
        </p:spPr>
      </p:cxnSp>
      <p:sp>
        <p:nvSpPr>
          <p:cNvPr id="2058" name="圆角矩形 37"/>
          <p:cNvSpPr>
            <a:spLocks noChangeArrowheads="1"/>
          </p:cNvSpPr>
          <p:nvPr/>
        </p:nvSpPr>
        <p:spPr bwMode="auto">
          <a:xfrm>
            <a:off x="2965450" y="5141913"/>
            <a:ext cx="1827213" cy="369887"/>
          </a:xfrm>
          <a:prstGeom prst="roundRect">
            <a:avLst>
              <a:gd name="adj" fmla="val 50000"/>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9" name="文本框 35"/>
          <p:cNvSpPr txBox="1">
            <a:spLocks noChangeArrowheads="1"/>
          </p:cNvSpPr>
          <p:nvPr/>
        </p:nvSpPr>
        <p:spPr bwMode="auto">
          <a:xfrm>
            <a:off x="204788" y="5156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solidFill>
                  <a:srgbClr val="0D0D0D"/>
                </a:solidFill>
                <a:latin typeface="微软雅黑" panose="020B0503020204020204" pitchFamily="34" charset="-122"/>
                <a:ea typeface="微软雅黑" panose="020B0503020204020204" pitchFamily="34" charset="-122"/>
              </a:rPr>
              <a:t>专业</a:t>
            </a:r>
            <a:r>
              <a:rPr lang="zh-CN" altLang="zh-CN" sz="1800">
                <a:solidFill>
                  <a:srgbClr val="0D0D0D"/>
                </a:solidFill>
                <a:latin typeface="微软雅黑" panose="020B0503020204020204" pitchFamily="34" charset="-122"/>
                <a:ea typeface="微软雅黑" panose="020B0503020204020204" pitchFamily="34" charset="-122"/>
              </a:rPr>
              <a:t>：</a:t>
            </a:r>
            <a:r>
              <a:rPr lang="zh-CN" altLang="en-US" sz="1800">
                <a:solidFill>
                  <a:srgbClr val="0D0D0D"/>
                </a:solidFill>
                <a:latin typeface="微软雅黑" panose="020B0503020204020204" pitchFamily="34" charset="-122"/>
                <a:ea typeface="微软雅黑" panose="020B0503020204020204" pitchFamily="34" charset="-122"/>
              </a:rPr>
              <a:t>计算机应用                   赵纹萱</a:t>
            </a:r>
            <a:endParaRPr lang="zh-CN" altLang="zh-CN" sz="1800">
              <a:solidFill>
                <a:srgbClr val="0D0D0D"/>
              </a:solidFill>
              <a:latin typeface="微软雅黑" panose="020B0503020204020204" pitchFamily="34" charset="-122"/>
              <a:ea typeface="微软雅黑" panose="020B0503020204020204" pitchFamily="34" charset="-122"/>
            </a:endParaRPr>
          </a:p>
        </p:txBody>
      </p:sp>
      <p:sp>
        <p:nvSpPr>
          <p:cNvPr id="2060" name="任意多边形 18"/>
          <p:cNvSpPr>
            <a:spLocks/>
          </p:cNvSpPr>
          <p:nvPr/>
        </p:nvSpPr>
        <p:spPr bwMode="auto">
          <a:xfrm rot="-2777457">
            <a:off x="4125119" y="5504657"/>
            <a:ext cx="3629025" cy="293687"/>
          </a:xfrm>
          <a:custGeom>
            <a:avLst/>
            <a:gdLst>
              <a:gd name="T0" fmla="*/ 3658158 w 3624192"/>
              <a:gd name="T1" fmla="*/ 0 h 293279"/>
              <a:gd name="T2" fmla="*/ 3622285 w 3624192"/>
              <a:gd name="T3" fmla="*/ 296147 h 293279"/>
              <a:gd name="T4" fmla="*/ 282980 w 3624192"/>
              <a:gd name="T5" fmla="*/ 296147 h 293279"/>
              <a:gd name="T6" fmla="*/ 0 w 3624192"/>
              <a:gd name="T7" fmla="*/ 0 h 293279"/>
              <a:gd name="T8" fmla="*/ 3658158 w 3624192"/>
              <a:gd name="T9" fmla="*/ 0 h 293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4192" h="293279">
                <a:moveTo>
                  <a:pt x="3624192" y="0"/>
                </a:moveTo>
                <a:lnTo>
                  <a:pt x="3588651" y="293279"/>
                </a:lnTo>
                <a:lnTo>
                  <a:pt x="280353" y="293279"/>
                </a:lnTo>
                <a:lnTo>
                  <a:pt x="0" y="0"/>
                </a:lnTo>
                <a:lnTo>
                  <a:pt x="3624192" y="0"/>
                </a:lnTo>
                <a:close/>
              </a:path>
            </a:pathLst>
          </a:custGeom>
          <a:solidFill>
            <a:srgbClr val="FFE6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11" name="TextBox 15"/>
          <p:cNvSpPr txBox="1">
            <a:spLocks noChangeArrowheads="1"/>
          </p:cNvSpPr>
          <p:nvPr/>
        </p:nvSpPr>
        <p:spPr bwMode="auto">
          <a:xfrm>
            <a:off x="858838" y="887413"/>
            <a:ext cx="7575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1.3</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空间布局</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2" name="矩形 1"/>
          <p:cNvSpPr/>
          <p:nvPr/>
        </p:nvSpPr>
        <p:spPr>
          <a:xfrm>
            <a:off x="858838" y="1349078"/>
            <a:ext cx="6340197" cy="400110"/>
          </a:xfrm>
          <a:prstGeom prst="rect">
            <a:avLst/>
          </a:prstGeom>
        </p:spPr>
        <p:txBody>
          <a:bodyPr wrap="non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三个超参数控制输出量的大小：</a:t>
            </a:r>
            <a:r>
              <a:rPr lang="zh-CN" altLang="en-US" sz="2000" b="1" dirty="0">
                <a:solidFill>
                  <a:srgbClr val="262626"/>
                </a:solidFill>
                <a:latin typeface="微软雅黑" panose="020B0503020204020204" pitchFamily="34" charset="-122"/>
                <a:ea typeface="微软雅黑" panose="020B0503020204020204" pitchFamily="34" charset="-122"/>
              </a:rPr>
              <a:t>深度</a:t>
            </a:r>
            <a:r>
              <a:rPr lang="zh-CN" altLang="en-US" sz="2000" dirty="0">
                <a:solidFill>
                  <a:srgbClr val="262626"/>
                </a:solidFill>
                <a:latin typeface="微软雅黑" panose="020B0503020204020204" pitchFamily="34" charset="-122"/>
                <a:ea typeface="微软雅黑" panose="020B0503020204020204" pitchFamily="34" charset="-122"/>
              </a:rPr>
              <a:t>、</a:t>
            </a:r>
            <a:r>
              <a:rPr lang="zh-CN" altLang="en-US" sz="2000" b="1" dirty="0">
                <a:solidFill>
                  <a:srgbClr val="262626"/>
                </a:solidFill>
                <a:latin typeface="微软雅黑" panose="020B0503020204020204" pitchFamily="34" charset="-122"/>
                <a:ea typeface="微软雅黑" panose="020B0503020204020204" pitchFamily="34" charset="-122"/>
              </a:rPr>
              <a:t>步幅</a:t>
            </a:r>
            <a:r>
              <a:rPr lang="zh-CN" altLang="en-US" sz="2000" dirty="0">
                <a:solidFill>
                  <a:srgbClr val="262626"/>
                </a:solidFill>
                <a:latin typeface="微软雅黑" panose="020B0503020204020204" pitchFamily="34" charset="-122"/>
                <a:ea typeface="微软雅黑" panose="020B0503020204020204" pitchFamily="34" charset="-122"/>
              </a:rPr>
              <a:t>和</a:t>
            </a:r>
            <a:r>
              <a:rPr lang="zh-CN" altLang="en-US" sz="2000" b="1" dirty="0">
                <a:solidFill>
                  <a:srgbClr val="262626"/>
                </a:solidFill>
                <a:latin typeface="微软雅黑" panose="020B0503020204020204" pitchFamily="34" charset="-122"/>
                <a:ea typeface="微软雅黑" panose="020B0503020204020204" pitchFamily="34" charset="-122"/>
              </a:rPr>
              <a:t>零填充</a:t>
            </a:r>
            <a:r>
              <a:rPr lang="zh-CN" altLang="en-US" sz="2000" dirty="0">
                <a:solidFill>
                  <a:srgbClr val="262626"/>
                </a:solidFill>
                <a:latin typeface="微软雅黑" panose="020B0503020204020204" pitchFamily="34" charset="-122"/>
                <a:ea typeface="微软雅黑" panose="020B0503020204020204" pitchFamily="34" charset="-122"/>
              </a:rPr>
              <a:t>。</a:t>
            </a:r>
          </a:p>
        </p:txBody>
      </p:sp>
      <p:sp>
        <p:nvSpPr>
          <p:cNvPr id="3" name="矩形 2"/>
          <p:cNvSpPr/>
          <p:nvPr/>
        </p:nvSpPr>
        <p:spPr>
          <a:xfrm>
            <a:off x="858838" y="1977788"/>
            <a:ext cx="10784522" cy="4401205"/>
          </a:xfrm>
          <a:prstGeom prst="rect">
            <a:avLst/>
          </a:prstGeom>
        </p:spPr>
        <p:txBody>
          <a:bodyPr wrap="square">
            <a:spAutoFit/>
          </a:bodyPr>
          <a:lstStyle/>
          <a:p>
            <a:pPr>
              <a:buFont typeface="+mj-lt"/>
              <a:buAutoNum type="arabicPeriod"/>
            </a:pPr>
            <a:r>
              <a:rPr lang="zh-CN" altLang="en-US" sz="2000" dirty="0">
                <a:solidFill>
                  <a:srgbClr val="262626"/>
                </a:solidFill>
                <a:latin typeface="微软雅黑" panose="020B0503020204020204" pitchFamily="34" charset="-122"/>
                <a:ea typeface="微软雅黑" panose="020B0503020204020204" pitchFamily="34" charset="-122"/>
              </a:rPr>
              <a:t>首先，输出量的</a:t>
            </a:r>
            <a:r>
              <a:rPr lang="zh-CN" altLang="en-US" sz="2000" b="1" dirty="0">
                <a:solidFill>
                  <a:srgbClr val="262626"/>
                </a:solidFill>
                <a:latin typeface="微软雅黑" panose="020B0503020204020204" pitchFamily="34" charset="-122"/>
                <a:ea typeface="微软雅黑" panose="020B0503020204020204" pitchFamily="34" charset="-122"/>
              </a:rPr>
              <a:t>深度</a:t>
            </a:r>
            <a:r>
              <a:rPr lang="zh-CN" altLang="en-US" sz="2000" dirty="0">
                <a:solidFill>
                  <a:srgbClr val="262626"/>
                </a:solidFill>
                <a:latin typeface="微软雅黑" panose="020B0503020204020204" pitchFamily="34" charset="-122"/>
                <a:ea typeface="微软雅黑" panose="020B0503020204020204" pitchFamily="34" charset="-122"/>
              </a:rPr>
              <a:t>是一个超参数：它对应于我们想要使用的滤波器的数量，每个滤波器学习在输入中寻找不同的东西。比如，如果第一个卷积层的输入是原始图像，那么在深度维度上的不同神经元将可能被不同方向的边界，或者是颜色斑点激活。我们将这些沿着深度方向排列、感受域相同的神经元集合称为</a:t>
            </a:r>
            <a:r>
              <a:rPr lang="zh-CN" altLang="en-US" sz="2000" b="1" dirty="0">
                <a:solidFill>
                  <a:srgbClr val="262626"/>
                </a:solidFill>
                <a:latin typeface="微软雅黑" panose="020B0503020204020204" pitchFamily="34" charset="-122"/>
                <a:ea typeface="微软雅黑" panose="020B0503020204020204" pitchFamily="34" charset="-122"/>
              </a:rPr>
              <a:t>深度列</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depth column</a:t>
            </a:r>
            <a:r>
              <a:rPr lang="zh-CN" altLang="en-US" sz="2000" dirty="0">
                <a:solidFill>
                  <a:srgbClr val="262626"/>
                </a:solidFill>
                <a:latin typeface="微软雅黑" panose="020B0503020204020204" pitchFamily="34" charset="-122"/>
                <a:ea typeface="微软雅黑" panose="020B0503020204020204" pitchFamily="34" charset="-122"/>
              </a:rPr>
              <a:t>），也有人使用</a:t>
            </a:r>
            <a:r>
              <a:rPr lang="zh-CN" altLang="en-US" sz="2000" b="1" dirty="0">
                <a:solidFill>
                  <a:srgbClr val="262626"/>
                </a:solidFill>
                <a:latin typeface="微软雅黑" panose="020B0503020204020204" pitchFamily="34" charset="-122"/>
                <a:ea typeface="微软雅黑" panose="020B0503020204020204" pitchFamily="34" charset="-122"/>
              </a:rPr>
              <a:t>纤维</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err="1">
                <a:solidFill>
                  <a:srgbClr val="262626"/>
                </a:solidFill>
                <a:latin typeface="微软雅黑" panose="020B0503020204020204" pitchFamily="34" charset="-122"/>
                <a:ea typeface="微软雅黑" panose="020B0503020204020204" pitchFamily="34" charset="-122"/>
              </a:rPr>
              <a:t>fibre</a:t>
            </a:r>
            <a:r>
              <a:rPr lang="zh-CN" altLang="en-US" sz="2000" dirty="0">
                <a:solidFill>
                  <a:srgbClr val="262626"/>
                </a:solidFill>
                <a:latin typeface="微软雅黑" panose="020B0503020204020204" pitchFamily="34" charset="-122"/>
                <a:ea typeface="微软雅黑" panose="020B0503020204020204" pitchFamily="34" charset="-122"/>
              </a:rPr>
              <a:t>）来称呼它们</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pPr>
              <a:buFont typeface="+mj-lt"/>
              <a:buAutoNum type="arabicPeriod"/>
            </a:pPr>
            <a:endParaRPr lang="zh-CN" altLang="en-US" sz="2000" dirty="0">
              <a:solidFill>
                <a:srgbClr val="262626"/>
              </a:solidFill>
              <a:latin typeface="微软雅黑" panose="020B0503020204020204" pitchFamily="34" charset="-122"/>
              <a:ea typeface="微软雅黑" panose="020B0503020204020204" pitchFamily="34" charset="-122"/>
            </a:endParaRPr>
          </a:p>
          <a:p>
            <a:pPr>
              <a:buFont typeface="+mj-lt"/>
              <a:buAutoNum type="arabicPeriod"/>
            </a:pPr>
            <a:r>
              <a:rPr lang="zh-CN" altLang="en-US" sz="2000" dirty="0">
                <a:solidFill>
                  <a:srgbClr val="262626"/>
                </a:solidFill>
                <a:latin typeface="微软雅黑" panose="020B0503020204020204" pitchFamily="34" charset="-122"/>
                <a:ea typeface="微软雅黑" panose="020B0503020204020204" pitchFamily="34" charset="-122"/>
              </a:rPr>
              <a:t>其次，我们必须指定我们滑动滤波器的</a:t>
            </a:r>
            <a:r>
              <a:rPr lang="zh-CN" altLang="en-US" sz="2000" b="1" dirty="0">
                <a:solidFill>
                  <a:srgbClr val="262626"/>
                </a:solidFill>
                <a:latin typeface="微软雅黑" panose="020B0503020204020204" pitchFamily="34" charset="-122"/>
                <a:ea typeface="微软雅黑" panose="020B0503020204020204" pitchFamily="34" charset="-122"/>
              </a:rPr>
              <a:t>步幅</a:t>
            </a:r>
            <a:r>
              <a:rPr lang="zh-CN" altLang="en-US" sz="2000" dirty="0">
                <a:solidFill>
                  <a:srgbClr val="262626"/>
                </a:solidFill>
                <a:latin typeface="微软雅黑" panose="020B0503020204020204" pitchFamily="34" charset="-122"/>
                <a:ea typeface="微软雅黑" panose="020B0503020204020204" pitchFamily="34" charset="-122"/>
              </a:rPr>
              <a:t>。当步幅为</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时，我们一次移动滤波器一个像素。当步幅为</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（或不寻常的</a:t>
            </a:r>
            <a:r>
              <a:rPr lang="en-US" altLang="zh-CN" sz="2000" dirty="0">
                <a:solidFill>
                  <a:srgbClr val="262626"/>
                </a:solidFill>
                <a:latin typeface="微软雅黑" panose="020B0503020204020204" pitchFamily="34" charset="-122"/>
                <a:ea typeface="微软雅黑" panose="020B0503020204020204" pitchFamily="34" charset="-122"/>
              </a:rPr>
              <a:t>3</a:t>
            </a:r>
            <a:r>
              <a:rPr lang="zh-CN" altLang="en-US" sz="2000" dirty="0">
                <a:solidFill>
                  <a:srgbClr val="262626"/>
                </a:solidFill>
                <a:latin typeface="微软雅黑" panose="020B0503020204020204" pitchFamily="34" charset="-122"/>
                <a:ea typeface="微软雅黑" panose="020B0503020204020204" pitchFamily="34" charset="-122"/>
              </a:rPr>
              <a:t>或更多，虽然这在实践中是罕见的），则滤波器每次跳跃</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像素。这个操作会让输出数据体在空间上变小</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pPr>
              <a:buFont typeface="+mj-lt"/>
              <a:buAutoNum type="arabicPeriod"/>
            </a:pPr>
            <a:endParaRPr lang="zh-CN" altLang="en-US" sz="2000" dirty="0">
              <a:solidFill>
                <a:srgbClr val="262626"/>
              </a:solidFill>
              <a:latin typeface="微软雅黑" panose="020B0503020204020204" pitchFamily="34" charset="-122"/>
              <a:ea typeface="微软雅黑" panose="020B0503020204020204" pitchFamily="34" charset="-122"/>
            </a:endParaRPr>
          </a:p>
          <a:p>
            <a:pPr>
              <a:buFont typeface="+mj-lt"/>
              <a:buAutoNum type="arabicPeriod"/>
            </a:pPr>
            <a:r>
              <a:rPr lang="zh-CN" altLang="en-US" sz="2000" dirty="0">
                <a:solidFill>
                  <a:srgbClr val="262626"/>
                </a:solidFill>
                <a:latin typeface="微软雅黑" panose="020B0503020204020204" pitchFamily="34" charset="-122"/>
                <a:ea typeface="微软雅黑" panose="020B0503020204020204" pitchFamily="34" charset="-122"/>
              </a:rPr>
              <a:t>正如我们将很快看到的那样，有时在边框上用零来填充输入卷是很方便的。这个</a:t>
            </a:r>
            <a:r>
              <a:rPr lang="zh-CN" altLang="en-US" sz="2000" b="1" dirty="0">
                <a:solidFill>
                  <a:srgbClr val="262626"/>
                </a:solidFill>
                <a:latin typeface="微软雅黑" panose="020B0503020204020204" pitchFamily="34" charset="-122"/>
                <a:ea typeface="微软雅黑" panose="020B0503020204020204" pitchFamily="34" charset="-122"/>
              </a:rPr>
              <a:t>零填充</a:t>
            </a:r>
            <a:r>
              <a:rPr lang="zh-CN" altLang="en-US" sz="2000" dirty="0">
                <a:solidFill>
                  <a:srgbClr val="262626"/>
                </a:solidFill>
                <a:latin typeface="微软雅黑" panose="020B0503020204020204" pitchFamily="34" charset="-122"/>
                <a:ea typeface="微软雅黑" panose="020B0503020204020204" pitchFamily="34" charset="-122"/>
              </a:rPr>
              <a:t>的大小是一个超参数。</a:t>
            </a:r>
            <a:r>
              <a:rPr lang="zh-CN" altLang="en-US" sz="2000" b="1" dirty="0">
                <a:solidFill>
                  <a:srgbClr val="262626"/>
                </a:solidFill>
                <a:latin typeface="微软雅黑" panose="020B0503020204020204" pitchFamily="34" charset="-122"/>
                <a:ea typeface="微软雅黑" panose="020B0503020204020204" pitchFamily="34" charset="-122"/>
              </a:rPr>
              <a:t>零填充</a:t>
            </a:r>
            <a:r>
              <a:rPr lang="zh-CN" altLang="en-US" sz="2000" dirty="0">
                <a:solidFill>
                  <a:srgbClr val="262626"/>
                </a:solidFill>
                <a:latin typeface="微软雅黑" panose="020B0503020204020204" pitchFamily="34" charset="-122"/>
                <a:ea typeface="微软雅黑" panose="020B0503020204020204" pitchFamily="34" charset="-122"/>
              </a:rPr>
              <a:t>的优良特性是，它将允许我们控制输出卷的空间大小（最常见的是，我们将很快看到，我们将使用它来精确地保持输入体积的空间大小，使得输入和输出宽度和高度是相同的）。</a:t>
            </a:r>
          </a:p>
        </p:txBody>
      </p:sp>
    </p:spTree>
    <p:extLst>
      <p:ext uri="{BB962C8B-B14F-4D97-AF65-F5344CB8AC3E}">
        <p14:creationId xmlns:p14="http://schemas.microsoft.com/office/powerpoint/2010/main" val="17784769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2" name="矩形 1"/>
          <p:cNvSpPr/>
          <p:nvPr/>
        </p:nvSpPr>
        <p:spPr>
          <a:xfrm>
            <a:off x="758824" y="887413"/>
            <a:ext cx="10381615" cy="1631216"/>
          </a:xfrm>
          <a:prstGeom prst="rect">
            <a:avLst/>
          </a:prstGeom>
        </p:spPr>
        <p:txBody>
          <a:bodyPr wrap="square">
            <a:spAutoFit/>
          </a:bodyPr>
          <a:lstStyle/>
          <a:p>
            <a:r>
              <a:rPr lang="zh-CN" altLang="en-US" sz="2000" dirty="0" smtClean="0">
                <a:solidFill>
                  <a:srgbClr val="262626"/>
                </a:solidFill>
                <a:latin typeface="微软雅黑" panose="020B0503020204020204" pitchFamily="34" charset="-122"/>
                <a:ea typeface="微软雅黑" panose="020B0503020204020204" pitchFamily="34" charset="-122"/>
              </a:rPr>
              <a:t>假设我们</a:t>
            </a:r>
            <a:r>
              <a:rPr lang="zh-CN" altLang="en-US" sz="2000" dirty="0">
                <a:solidFill>
                  <a:srgbClr val="262626"/>
                </a:solidFill>
                <a:latin typeface="微软雅黑" panose="020B0503020204020204" pitchFamily="34" charset="-122"/>
                <a:ea typeface="微软雅黑" panose="020B0503020204020204" pitchFamily="34" charset="-122"/>
              </a:rPr>
              <a:t>可以用输入体积大小（</a:t>
            </a:r>
            <a:r>
              <a:rPr lang="en-US" altLang="zh-CN" sz="2000" dirty="0">
                <a:solidFill>
                  <a:srgbClr val="262626"/>
                </a:solidFill>
                <a:latin typeface="微软雅黑" panose="020B0503020204020204" pitchFamily="34" charset="-122"/>
                <a:ea typeface="微软雅黑" panose="020B0503020204020204" pitchFamily="34" charset="-122"/>
              </a:rPr>
              <a:t>W*W</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Conv </a:t>
            </a:r>
            <a:r>
              <a:rPr lang="zh-CN" altLang="en-US" sz="2000" dirty="0">
                <a:solidFill>
                  <a:srgbClr val="262626"/>
                </a:solidFill>
                <a:latin typeface="微软雅黑" panose="020B0503020204020204" pitchFamily="34" charset="-122"/>
                <a:ea typeface="微软雅黑" panose="020B0503020204020204" pitchFamily="34" charset="-122"/>
              </a:rPr>
              <a:t>层神经元（</a:t>
            </a:r>
            <a:r>
              <a:rPr lang="en-US" altLang="zh-CN" sz="2000" dirty="0">
                <a:solidFill>
                  <a:srgbClr val="262626"/>
                </a:solidFill>
                <a:latin typeface="微软雅黑" panose="020B0503020204020204" pitchFamily="34" charset="-122"/>
                <a:ea typeface="微软雅黑" panose="020B0503020204020204" pitchFamily="34" charset="-122"/>
              </a:rPr>
              <a:t>F*F</a:t>
            </a:r>
            <a:r>
              <a:rPr lang="zh-CN" altLang="en-US" sz="2000" dirty="0">
                <a:solidFill>
                  <a:srgbClr val="262626"/>
                </a:solidFill>
                <a:latin typeface="微软雅黑" panose="020B0503020204020204" pitchFamily="34" charset="-122"/>
                <a:ea typeface="微软雅黑" panose="020B0503020204020204" pitchFamily="34" charset="-122"/>
              </a:rPr>
              <a:t>）的接收域大小、应用它们的步幅（</a:t>
            </a:r>
            <a:r>
              <a:rPr lang="en-US" altLang="zh-CN" sz="2000" dirty="0">
                <a:solidFill>
                  <a:srgbClr val="262626"/>
                </a:solidFill>
                <a:latin typeface="微软雅黑" panose="020B0503020204020204" pitchFamily="34" charset="-122"/>
                <a:ea typeface="微软雅黑" panose="020B0503020204020204" pitchFamily="34" charset="-122"/>
              </a:rPr>
              <a:t>S</a:t>
            </a:r>
            <a:r>
              <a:rPr lang="zh-CN" altLang="en-US" sz="2000" dirty="0">
                <a:solidFill>
                  <a:srgbClr val="262626"/>
                </a:solidFill>
                <a:latin typeface="微软雅黑" panose="020B0503020204020204" pitchFamily="34" charset="-122"/>
                <a:ea typeface="微软雅黑" panose="020B0503020204020204" pitchFamily="34" charset="-122"/>
              </a:rPr>
              <a:t>）、以及在边界上使用的零填充量（</a:t>
            </a:r>
            <a:r>
              <a:rPr lang="en-US" altLang="zh-CN" sz="2000" dirty="0">
                <a:solidFill>
                  <a:srgbClr val="262626"/>
                </a:solidFill>
                <a:latin typeface="微软雅黑" panose="020B0503020204020204" pitchFamily="34" charset="-122"/>
                <a:ea typeface="微软雅黑" panose="020B0503020204020204" pitchFamily="34" charset="-122"/>
              </a:rPr>
              <a:t>P</a:t>
            </a:r>
            <a:r>
              <a:rPr lang="zh-CN" altLang="en-US" sz="2000" dirty="0">
                <a:solidFill>
                  <a:srgbClr val="262626"/>
                </a:solidFill>
                <a:latin typeface="微软雅黑" panose="020B0503020204020204" pitchFamily="34" charset="-122"/>
                <a:ea typeface="微软雅黑" panose="020B0503020204020204" pitchFamily="34" charset="-122"/>
              </a:rPr>
              <a:t>）计算输出体积的空间大小。你可以证明，正确的公式来计算多少神经元“适合”是由（</a:t>
            </a:r>
            <a:r>
              <a:rPr lang="en-US" altLang="zh-CN" sz="2000" dirty="0">
                <a:solidFill>
                  <a:srgbClr val="262626"/>
                </a:solidFill>
                <a:latin typeface="微软雅黑" panose="020B0503020204020204" pitchFamily="34" charset="-122"/>
                <a:ea typeface="微软雅黑" panose="020B0503020204020204" pitchFamily="34" charset="-122"/>
              </a:rPr>
              <a:t>W - F+ 2P</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/S + 1</a:t>
            </a:r>
            <a:r>
              <a:rPr lang="zh-CN" altLang="en-US" sz="2000" dirty="0">
                <a:solidFill>
                  <a:srgbClr val="262626"/>
                </a:solidFill>
                <a:latin typeface="微软雅黑" panose="020B0503020204020204" pitchFamily="34" charset="-122"/>
                <a:ea typeface="微软雅黑" panose="020B0503020204020204" pitchFamily="34" charset="-122"/>
              </a:rPr>
              <a:t>给出的</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b="1" dirty="0" smtClean="0">
                <a:solidFill>
                  <a:srgbClr val="262626"/>
                </a:solidFill>
                <a:latin typeface="微软雅黑" panose="020B0503020204020204" pitchFamily="34" charset="-122"/>
                <a:ea typeface="微软雅黑" panose="020B0503020204020204" pitchFamily="34" charset="-122"/>
              </a:rPr>
              <a:t>例如</a:t>
            </a:r>
            <a:r>
              <a:rPr lang="zh-CN" altLang="en-US" sz="2000" dirty="0">
                <a:solidFill>
                  <a:srgbClr val="262626"/>
                </a:solidFill>
                <a:latin typeface="微软雅黑" panose="020B0503020204020204" pitchFamily="34" charset="-122"/>
                <a:ea typeface="微软雅黑" panose="020B0503020204020204" pitchFamily="34" charset="-122"/>
              </a:rPr>
              <a:t>：</a:t>
            </a:r>
            <a:r>
              <a:rPr lang="zh-CN" altLang="en-US" sz="2000" dirty="0" smtClean="0">
                <a:solidFill>
                  <a:srgbClr val="262626"/>
                </a:solidFill>
                <a:latin typeface="微软雅黑" panose="020B0503020204020204" pitchFamily="34" charset="-122"/>
                <a:ea typeface="微软雅黑" panose="020B0503020204020204" pitchFamily="34" charset="-122"/>
              </a:rPr>
              <a:t>对于</a:t>
            </a:r>
            <a:r>
              <a:rPr lang="zh-CN" altLang="en-US" sz="2000" dirty="0">
                <a:solidFill>
                  <a:srgbClr val="262626"/>
                </a:solidFill>
                <a:latin typeface="微软雅黑" panose="020B0503020204020204" pitchFamily="34" charset="-122"/>
                <a:ea typeface="微软雅黑" panose="020B0503020204020204" pitchFamily="34" charset="-122"/>
              </a:rPr>
              <a:t>一个</a:t>
            </a:r>
            <a:r>
              <a:rPr lang="en-US" altLang="zh-CN" sz="2000" dirty="0">
                <a:solidFill>
                  <a:srgbClr val="262626"/>
                </a:solidFill>
                <a:latin typeface="微软雅黑" panose="020B0503020204020204" pitchFamily="34" charset="-122"/>
                <a:ea typeface="微软雅黑" panose="020B0503020204020204" pitchFamily="34" charset="-122"/>
              </a:rPr>
              <a:t>7x7</a:t>
            </a:r>
            <a:r>
              <a:rPr lang="zh-CN" altLang="en-US" sz="2000" dirty="0">
                <a:solidFill>
                  <a:srgbClr val="262626"/>
                </a:solidFill>
                <a:latin typeface="微软雅黑" panose="020B0503020204020204" pitchFamily="34" charset="-122"/>
                <a:ea typeface="微软雅黑" panose="020B0503020204020204" pitchFamily="34" charset="-122"/>
              </a:rPr>
              <a:t>输入和一个</a:t>
            </a:r>
            <a:r>
              <a:rPr lang="en-US" altLang="zh-CN" sz="2000" dirty="0">
                <a:solidFill>
                  <a:srgbClr val="262626"/>
                </a:solidFill>
                <a:latin typeface="微软雅黑" panose="020B0503020204020204" pitchFamily="34" charset="-122"/>
                <a:ea typeface="微软雅黑" panose="020B0503020204020204" pitchFamily="34" charset="-122"/>
              </a:rPr>
              <a:t>3x3</a:t>
            </a:r>
            <a:r>
              <a:rPr lang="zh-CN" altLang="en-US" sz="2000" dirty="0">
                <a:solidFill>
                  <a:srgbClr val="262626"/>
                </a:solidFill>
                <a:latin typeface="微软雅黑" panose="020B0503020204020204" pitchFamily="34" charset="-122"/>
                <a:ea typeface="微软雅黑" panose="020B0503020204020204" pitchFamily="34" charset="-122"/>
              </a:rPr>
              <a:t>滤波器与步幅</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和边界填充</a:t>
            </a:r>
            <a:r>
              <a:rPr lang="en-US" altLang="zh-CN" sz="2000" dirty="0">
                <a:solidFill>
                  <a:srgbClr val="262626"/>
                </a:solidFill>
                <a:latin typeface="微软雅黑" panose="020B0503020204020204" pitchFamily="34" charset="-122"/>
                <a:ea typeface="微软雅黑" panose="020B0503020204020204" pitchFamily="34" charset="-122"/>
              </a:rPr>
              <a:t>0</a:t>
            </a:r>
            <a:r>
              <a:rPr lang="zh-CN" altLang="en-US" sz="2000" dirty="0">
                <a:solidFill>
                  <a:srgbClr val="262626"/>
                </a:solidFill>
                <a:latin typeface="微软雅黑" panose="020B0503020204020204" pitchFamily="34" charset="-122"/>
                <a:ea typeface="微软雅黑" panose="020B0503020204020204" pitchFamily="34" charset="-122"/>
              </a:rPr>
              <a:t>，我们将得到一个</a:t>
            </a:r>
            <a:r>
              <a:rPr lang="en-US" altLang="zh-CN" sz="2000" dirty="0">
                <a:solidFill>
                  <a:srgbClr val="262626"/>
                </a:solidFill>
                <a:latin typeface="微软雅黑" panose="020B0503020204020204" pitchFamily="34" charset="-122"/>
                <a:ea typeface="微软雅黑" panose="020B0503020204020204" pitchFamily="34" charset="-122"/>
              </a:rPr>
              <a:t>5x5</a:t>
            </a:r>
            <a:r>
              <a:rPr lang="zh-CN" altLang="en-US" sz="2000" dirty="0">
                <a:solidFill>
                  <a:srgbClr val="262626"/>
                </a:solidFill>
                <a:latin typeface="微软雅黑" panose="020B0503020204020204" pitchFamily="34" charset="-122"/>
                <a:ea typeface="微软雅黑" panose="020B0503020204020204" pitchFamily="34" charset="-122"/>
              </a:rPr>
              <a:t>输出。若步幅为</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，我们将得到一个</a:t>
            </a:r>
            <a:r>
              <a:rPr lang="en-US" altLang="zh-CN" sz="2000" dirty="0">
                <a:solidFill>
                  <a:srgbClr val="262626"/>
                </a:solidFill>
                <a:latin typeface="微软雅黑" panose="020B0503020204020204" pitchFamily="34" charset="-122"/>
                <a:ea typeface="微软雅黑" panose="020B0503020204020204" pitchFamily="34" charset="-122"/>
              </a:rPr>
              <a:t>3x3</a:t>
            </a:r>
            <a:r>
              <a:rPr lang="zh-CN" altLang="en-US" sz="2000" dirty="0">
                <a:solidFill>
                  <a:srgbClr val="262626"/>
                </a:solidFill>
                <a:latin typeface="微软雅黑" panose="020B0503020204020204" pitchFamily="34" charset="-122"/>
                <a:ea typeface="微软雅黑" panose="020B0503020204020204" pitchFamily="34" charset="-122"/>
              </a:rPr>
              <a:t>输出。</a:t>
            </a:r>
          </a:p>
        </p:txBody>
      </p:sp>
      <p:pic>
        <p:nvPicPr>
          <p:cNvPr id="3074" name="Picture 2" descr="https://img-blog.csdn.net/20180817141406420?watermark/2/text/aHR0cHM6Ly9ibG9nLmNzZG4ubmV0L3Z2Y3JtMDE=/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00" y="3161607"/>
            <a:ext cx="8201025" cy="16383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58824" y="2640063"/>
            <a:ext cx="3262432" cy="400110"/>
          </a:xfrm>
          <a:prstGeom prst="rect">
            <a:avLst/>
          </a:prstGeom>
        </p:spPr>
        <p:txBody>
          <a:bodyPr wrap="none">
            <a:spAutoFit/>
          </a:bodyPr>
          <a:lstStyle/>
          <a:p>
            <a:r>
              <a:rPr lang="zh-CN" altLang="en-US" sz="2000" b="1" i="1" dirty="0">
                <a:solidFill>
                  <a:srgbClr val="262626"/>
                </a:solidFill>
                <a:latin typeface="微软雅黑" panose="020B0503020204020204" pitchFamily="34" charset="-122"/>
                <a:ea typeface="微软雅黑" panose="020B0503020204020204" pitchFamily="34" charset="-122"/>
              </a:rPr>
              <a:t>让我们再看一个图形例子</a:t>
            </a:r>
            <a:r>
              <a:rPr lang="zh-CN" altLang="en-US" sz="2000" dirty="0">
                <a:solidFill>
                  <a:srgbClr val="262626"/>
                </a:solidFill>
                <a:latin typeface="微软雅黑" panose="020B0503020204020204" pitchFamily="34" charset="-122"/>
                <a:ea typeface="微软雅黑" panose="020B0503020204020204" pitchFamily="34" charset="-122"/>
              </a:rPr>
              <a:t>：</a:t>
            </a:r>
          </a:p>
        </p:txBody>
      </p:sp>
      <p:sp>
        <p:nvSpPr>
          <p:cNvPr id="5" name="矩形 4"/>
          <p:cNvSpPr/>
          <p:nvPr/>
        </p:nvSpPr>
        <p:spPr>
          <a:xfrm>
            <a:off x="695324" y="4921341"/>
            <a:ext cx="9012555" cy="1323439"/>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在这个例子中，只有一个空间维度（</a:t>
            </a:r>
            <a:r>
              <a:rPr lang="en-US" altLang="zh-CN" sz="2000" dirty="0">
                <a:solidFill>
                  <a:srgbClr val="262626"/>
                </a:solidFill>
                <a:latin typeface="微软雅黑" panose="020B0503020204020204" pitchFamily="34" charset="-122"/>
                <a:ea typeface="微软雅黑" panose="020B0503020204020204" pitchFamily="34" charset="-122"/>
              </a:rPr>
              <a:t>x</a:t>
            </a:r>
            <a:r>
              <a:rPr lang="zh-CN" altLang="en-US" sz="2000" dirty="0">
                <a:solidFill>
                  <a:srgbClr val="262626"/>
                </a:solidFill>
                <a:latin typeface="微软雅黑" panose="020B0503020204020204" pitchFamily="34" charset="-122"/>
                <a:ea typeface="微软雅黑" panose="020B0503020204020204" pitchFamily="34" charset="-122"/>
              </a:rPr>
              <a:t>轴），一个神经元具有接收域大小</a:t>
            </a:r>
            <a:r>
              <a:rPr lang="en-US" altLang="zh-CN" sz="2000" dirty="0">
                <a:solidFill>
                  <a:srgbClr val="262626"/>
                </a:solidFill>
                <a:latin typeface="微软雅黑" panose="020B0503020204020204" pitchFamily="34" charset="-122"/>
                <a:ea typeface="微软雅黑" panose="020B0503020204020204" pitchFamily="34" charset="-122"/>
              </a:rPr>
              <a:t>F</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3</a:t>
            </a:r>
            <a:r>
              <a:rPr lang="zh-CN" altLang="en-US" sz="2000" dirty="0">
                <a:solidFill>
                  <a:srgbClr val="262626"/>
                </a:solidFill>
                <a:latin typeface="微软雅黑" panose="020B0503020204020204" pitchFamily="34" charset="-122"/>
                <a:ea typeface="微软雅黑" panose="020B0503020204020204" pitchFamily="34" charset="-122"/>
              </a:rPr>
              <a:t>，输入大小是</a:t>
            </a:r>
            <a:r>
              <a:rPr lang="en-US" altLang="zh-CN" sz="2000" dirty="0">
                <a:solidFill>
                  <a:srgbClr val="262626"/>
                </a:solidFill>
                <a:latin typeface="微软雅黑" panose="020B0503020204020204" pitchFamily="34" charset="-122"/>
                <a:ea typeface="微软雅黑" panose="020B0503020204020204" pitchFamily="34" charset="-122"/>
              </a:rPr>
              <a:t>W</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5</a:t>
            </a:r>
            <a:r>
              <a:rPr lang="zh-CN" altLang="en-US" sz="2000" dirty="0">
                <a:solidFill>
                  <a:srgbClr val="262626"/>
                </a:solidFill>
                <a:latin typeface="微软雅黑" panose="020B0503020204020204" pitchFamily="34" charset="-122"/>
                <a:ea typeface="微软雅黑" panose="020B0503020204020204" pitchFamily="34" charset="-122"/>
              </a:rPr>
              <a:t>，并且零填充</a:t>
            </a:r>
            <a:r>
              <a:rPr lang="en-US" altLang="zh-CN" sz="2000" dirty="0">
                <a:solidFill>
                  <a:srgbClr val="262626"/>
                </a:solidFill>
                <a:latin typeface="微软雅黑" panose="020B0503020204020204" pitchFamily="34" charset="-122"/>
                <a:ea typeface="微软雅黑" panose="020B0503020204020204" pitchFamily="34" charset="-122"/>
              </a:rPr>
              <a:t>P</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a:t>
            </a:r>
            <a:endParaRPr lang="en-US" altLang="zh-CN" sz="2000" dirty="0">
              <a:solidFill>
                <a:srgbClr val="262626"/>
              </a:solidFill>
              <a:latin typeface="微软雅黑" panose="020B0503020204020204" pitchFamily="34" charset="-122"/>
              <a:ea typeface="微软雅黑" panose="020B0503020204020204" pitchFamily="34" charset="-122"/>
            </a:endParaRPr>
          </a:p>
          <a:p>
            <a:r>
              <a:rPr lang="zh-CN" altLang="en-US" sz="2000" b="1" dirty="0">
                <a:solidFill>
                  <a:srgbClr val="262626"/>
                </a:solidFill>
                <a:latin typeface="微软雅黑" panose="020B0503020204020204" pitchFamily="34" charset="-122"/>
                <a:ea typeface="微软雅黑" panose="020B0503020204020204" pitchFamily="34" charset="-122"/>
              </a:rPr>
              <a:t>左</a:t>
            </a:r>
            <a:r>
              <a:rPr lang="zh-CN" altLang="en-US" sz="2000" dirty="0">
                <a:solidFill>
                  <a:srgbClr val="262626"/>
                </a:solidFill>
                <a:latin typeface="微软雅黑" panose="020B0503020204020204" pitchFamily="34" charset="-122"/>
                <a:ea typeface="微软雅黑" panose="020B0503020204020204" pitchFamily="34" charset="-122"/>
              </a:rPr>
              <a:t>：神经元以</a:t>
            </a:r>
            <a:r>
              <a:rPr lang="en-US" altLang="zh-CN" sz="2000" dirty="0">
                <a:solidFill>
                  <a:srgbClr val="262626"/>
                </a:solidFill>
                <a:latin typeface="微软雅黑" panose="020B0503020204020204" pitchFamily="34" charset="-122"/>
                <a:ea typeface="微软雅黑" panose="020B0503020204020204" pitchFamily="34" charset="-122"/>
              </a:rPr>
              <a:t>S</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的步幅跨过输入，给出大小（</a:t>
            </a:r>
            <a:r>
              <a:rPr lang="en-US" altLang="zh-CN" sz="2000" dirty="0">
                <a:solidFill>
                  <a:srgbClr val="262626"/>
                </a:solidFill>
                <a:latin typeface="微软雅黑" panose="020B0503020204020204" pitchFamily="34" charset="-122"/>
                <a:ea typeface="微软雅黑" panose="020B0503020204020204" pitchFamily="34" charset="-122"/>
              </a:rPr>
              <a:t>5 - 3</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 1 + 1</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5</a:t>
            </a:r>
            <a:r>
              <a:rPr lang="zh-CN" altLang="en-US" sz="2000" dirty="0">
                <a:solidFill>
                  <a:srgbClr val="262626"/>
                </a:solidFill>
                <a:latin typeface="微软雅黑" panose="020B0503020204020204" pitchFamily="34" charset="-122"/>
                <a:ea typeface="微软雅黑" panose="020B0503020204020204" pitchFamily="34" charset="-122"/>
              </a:rPr>
              <a:t>的输出</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b="1" dirty="0" smtClean="0">
                <a:solidFill>
                  <a:srgbClr val="262626"/>
                </a:solidFill>
                <a:latin typeface="微软雅黑" panose="020B0503020204020204" pitchFamily="34" charset="-122"/>
                <a:ea typeface="微软雅黑" panose="020B0503020204020204" pitchFamily="34" charset="-122"/>
              </a:rPr>
              <a:t>右</a:t>
            </a:r>
            <a:r>
              <a:rPr lang="zh-CN" altLang="en-US" sz="2000" dirty="0">
                <a:solidFill>
                  <a:srgbClr val="262626"/>
                </a:solidFill>
                <a:latin typeface="微软雅黑" panose="020B0503020204020204" pitchFamily="34" charset="-122"/>
                <a:ea typeface="微软雅黑" panose="020B0503020204020204" pitchFamily="34" charset="-122"/>
              </a:rPr>
              <a:t>：神经元使用</a:t>
            </a:r>
            <a:r>
              <a:rPr lang="en-US" altLang="zh-CN" sz="2000" dirty="0">
                <a:solidFill>
                  <a:srgbClr val="262626"/>
                </a:solidFill>
                <a:latin typeface="微软雅黑" panose="020B0503020204020204" pitchFamily="34" charset="-122"/>
                <a:ea typeface="微软雅黑" panose="020B0503020204020204" pitchFamily="34" charset="-122"/>
              </a:rPr>
              <a:t>S</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的步幅，输出大小（</a:t>
            </a:r>
            <a:r>
              <a:rPr lang="en-US" altLang="zh-CN" sz="2000" dirty="0">
                <a:solidFill>
                  <a:srgbClr val="262626"/>
                </a:solidFill>
                <a:latin typeface="微软雅黑" panose="020B0503020204020204" pitchFamily="34" charset="-122"/>
                <a:ea typeface="微软雅黑" panose="020B0503020204020204" pitchFamily="34" charset="-122"/>
              </a:rPr>
              <a:t>5 - 3</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 2</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3</a:t>
            </a:r>
            <a:r>
              <a:rPr lang="zh-CN" altLang="en-US" sz="2000" dirty="0">
                <a:solidFill>
                  <a:srgbClr val="26262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674733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11" name="TextBox 15"/>
          <p:cNvSpPr txBox="1">
            <a:spLocks noChangeArrowheads="1"/>
          </p:cNvSpPr>
          <p:nvPr/>
        </p:nvSpPr>
        <p:spPr bwMode="auto">
          <a:xfrm>
            <a:off x="858838" y="887413"/>
            <a:ext cx="7575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2.4</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参数共享</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9" name="矩形 8"/>
          <p:cNvSpPr/>
          <p:nvPr/>
        </p:nvSpPr>
        <p:spPr>
          <a:xfrm>
            <a:off x="858838" y="1349078"/>
            <a:ext cx="11213326" cy="1938992"/>
          </a:xfrm>
          <a:prstGeom prst="rect">
            <a:avLst/>
          </a:prstGeom>
        </p:spPr>
        <p:txBody>
          <a:bodyPr wrap="none">
            <a:spAutoFit/>
          </a:bodyPr>
          <a:lstStyle/>
          <a:p>
            <a:r>
              <a:rPr lang="zh-CN" altLang="en-US" sz="2000" b="1" dirty="0" smtClean="0">
                <a:solidFill>
                  <a:srgbClr val="262626"/>
                </a:solidFill>
                <a:latin typeface="微软雅黑" panose="020B0503020204020204" pitchFamily="34" charset="-122"/>
                <a:ea typeface="微软雅黑" panose="020B0503020204020204" pitchFamily="34" charset="-122"/>
              </a:rPr>
              <a:t>参数共享</a:t>
            </a:r>
            <a:r>
              <a:rPr lang="zh-CN" altLang="en-US" sz="2000" dirty="0" smtClean="0">
                <a:solidFill>
                  <a:srgbClr val="262626"/>
                </a:solidFill>
                <a:latin typeface="微软雅黑" panose="020B0503020204020204" pitchFamily="34" charset="-122"/>
                <a:ea typeface="微软雅黑" panose="020B0503020204020204" pitchFamily="34" charset="-122"/>
              </a:rPr>
              <a:t>是指在一个模型的多个函数中使用相同的参数。在传统的神经网络中，当计算一层的输出</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时，权重矩阵的每一个元素只使用一次，当它乘以输入的一个元素后就再也不会用到了。作为参数</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共享的同义词，我们可以说一个网络含有</a:t>
            </a:r>
            <a:r>
              <a:rPr lang="zh-CN" altLang="en-US" sz="2000" b="1" dirty="0" smtClean="0">
                <a:solidFill>
                  <a:srgbClr val="262626"/>
                </a:solidFill>
                <a:latin typeface="微软雅黑" panose="020B0503020204020204" pitchFamily="34" charset="-122"/>
                <a:ea typeface="微软雅黑" panose="020B0503020204020204" pitchFamily="34" charset="-122"/>
              </a:rPr>
              <a:t>绑定的权重</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tied weights</a:t>
            </a:r>
            <a:r>
              <a:rPr lang="zh-CN" altLang="en-US" sz="2000" dirty="0" smtClean="0">
                <a:solidFill>
                  <a:srgbClr val="262626"/>
                </a:solidFill>
                <a:latin typeface="微软雅黑" panose="020B0503020204020204" pitchFamily="34" charset="-122"/>
                <a:ea typeface="微软雅黑" panose="020B0503020204020204" pitchFamily="34" charset="-122"/>
              </a:rPr>
              <a:t>），因为用于一个输入的权重</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也</a:t>
            </a:r>
            <a:r>
              <a:rPr lang="zh-CN" altLang="en-US" sz="2000" dirty="0" smtClean="0">
                <a:solidFill>
                  <a:srgbClr val="262626"/>
                </a:solidFill>
                <a:latin typeface="微软雅黑" panose="020B0503020204020204" pitchFamily="34" charset="-122"/>
                <a:ea typeface="微软雅黑" panose="020B0503020204020204" pitchFamily="34" charset="-122"/>
              </a:rPr>
              <a:t>会被绑定在其他的权重上。在卷积神经网络中，核的每一个元素都作用在输入的每一个位置上。</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卷积运算中的参数共享保证了我们只需要学习一个参数集合，而不是对于每一位置都需要学习一个</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单独的参数集合。</a:t>
            </a:r>
            <a:endParaRPr lang="zh-CN" altLang="en-US" sz="2000" dirty="0">
              <a:solidFill>
                <a:srgbClr val="26262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4831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6" name="TextBox 15"/>
          <p:cNvSpPr txBox="1">
            <a:spLocks noChangeArrowheads="1"/>
          </p:cNvSpPr>
          <p:nvPr/>
        </p:nvSpPr>
        <p:spPr bwMode="auto">
          <a:xfrm>
            <a:off x="858838" y="887413"/>
            <a:ext cx="7575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1.5</a:t>
            </a:r>
            <a:r>
              <a:rPr lang="zh-CN" altLang="en-US" sz="2400" b="1" dirty="0">
                <a:solidFill>
                  <a:srgbClr val="262626"/>
                </a:solidFill>
                <a:latin typeface="微软雅黑" panose="020B0503020204020204" pitchFamily="34" charset="-122"/>
                <a:ea typeface="微软雅黑" panose="020B0503020204020204" pitchFamily="34" charset="-122"/>
                <a:sym typeface="Gill Sans" charset="0"/>
              </a:rPr>
              <a:t>总结</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2" name="矩形 1"/>
          <p:cNvSpPr/>
          <p:nvPr/>
        </p:nvSpPr>
        <p:spPr>
          <a:xfrm>
            <a:off x="858838" y="1349078"/>
            <a:ext cx="6096000" cy="5016758"/>
          </a:xfrm>
          <a:prstGeom prst="rect">
            <a:avLst/>
          </a:prstGeom>
        </p:spPr>
        <p:txBody>
          <a:bodyPr>
            <a:spAutoFit/>
          </a:bodyPr>
          <a:lstStyle/>
          <a:p>
            <a:pPr>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输入数据体的尺寸为  </a:t>
            </a:r>
            <a:r>
              <a:rPr lang="en-US" altLang="zh-CN" sz="2000" dirty="0">
                <a:solidFill>
                  <a:srgbClr val="262626"/>
                </a:solidFill>
                <a:latin typeface="微软雅黑" panose="020B0503020204020204" pitchFamily="34" charset="-122"/>
                <a:ea typeface="微软雅黑" panose="020B0503020204020204" pitchFamily="34" charset="-122"/>
              </a:rPr>
              <a:t>W1×H1×D1</a:t>
            </a:r>
          </a:p>
          <a:p>
            <a:pPr>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需要</a:t>
            </a:r>
            <a:r>
              <a:rPr lang="en-US" altLang="zh-CN" sz="2000" dirty="0">
                <a:solidFill>
                  <a:srgbClr val="262626"/>
                </a:solidFill>
                <a:latin typeface="微软雅黑" panose="020B0503020204020204" pitchFamily="34" charset="-122"/>
                <a:ea typeface="微软雅黑" panose="020B0503020204020204" pitchFamily="34" charset="-122"/>
              </a:rPr>
              <a:t>4</a:t>
            </a:r>
            <a:r>
              <a:rPr lang="zh-CN" altLang="en-US" sz="2000" dirty="0">
                <a:solidFill>
                  <a:srgbClr val="262626"/>
                </a:solidFill>
                <a:latin typeface="微软雅黑" panose="020B0503020204020204" pitchFamily="34" charset="-122"/>
                <a:ea typeface="微软雅黑" panose="020B0503020204020204" pitchFamily="34" charset="-122"/>
              </a:rPr>
              <a:t>个超参数：</a:t>
            </a:r>
          </a:p>
          <a:p>
            <a:pPr marL="742950" lvl="1" indent="-285750">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滤波器数量 </a:t>
            </a:r>
            <a:r>
              <a:rPr lang="en-US" altLang="zh-CN" sz="2000" dirty="0">
                <a:solidFill>
                  <a:srgbClr val="262626"/>
                </a:solidFill>
                <a:latin typeface="微软雅黑" panose="020B0503020204020204" pitchFamily="34" charset="-122"/>
                <a:ea typeface="微软雅黑" panose="020B0503020204020204" pitchFamily="34" charset="-122"/>
              </a:rPr>
              <a:t>K,</a:t>
            </a:r>
          </a:p>
          <a:p>
            <a:pPr marL="742950" lvl="1" indent="-285750">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滤波器的空间尺寸 </a:t>
            </a:r>
            <a:r>
              <a:rPr lang="en-US" altLang="zh-CN" sz="2000" dirty="0">
                <a:solidFill>
                  <a:srgbClr val="262626"/>
                </a:solidFill>
                <a:latin typeface="微软雅黑" panose="020B0503020204020204" pitchFamily="34" charset="-122"/>
                <a:ea typeface="微软雅黑" panose="020B0503020204020204" pitchFamily="34" charset="-122"/>
              </a:rPr>
              <a:t>F,</a:t>
            </a:r>
          </a:p>
          <a:p>
            <a:pPr marL="742950" lvl="1" indent="-285750">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步幅</a:t>
            </a:r>
            <a:r>
              <a:rPr lang="en-US" altLang="zh-CN" sz="2000" dirty="0">
                <a:solidFill>
                  <a:srgbClr val="262626"/>
                </a:solidFill>
                <a:latin typeface="微软雅黑" panose="020B0503020204020204" pitchFamily="34" charset="-122"/>
                <a:ea typeface="微软雅黑" panose="020B0503020204020204" pitchFamily="34" charset="-122"/>
              </a:rPr>
              <a:t>S,</a:t>
            </a:r>
          </a:p>
          <a:p>
            <a:pPr marL="742950" lvl="1" indent="-285750">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零填充数量</a:t>
            </a:r>
            <a:r>
              <a:rPr lang="en-US" altLang="zh-CN" sz="2000" dirty="0">
                <a:solidFill>
                  <a:srgbClr val="262626"/>
                </a:solidFill>
                <a:latin typeface="微软雅黑" panose="020B0503020204020204" pitchFamily="34" charset="-122"/>
                <a:ea typeface="微软雅黑" panose="020B0503020204020204" pitchFamily="34" charset="-122"/>
              </a:rPr>
              <a:t>P.</a:t>
            </a:r>
          </a:p>
          <a:p>
            <a:pPr>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输出数据体的尺寸为 </a:t>
            </a:r>
            <a:r>
              <a:rPr lang="en-US" altLang="zh-CN" sz="2000" dirty="0">
                <a:solidFill>
                  <a:srgbClr val="262626"/>
                </a:solidFill>
                <a:latin typeface="微软雅黑" panose="020B0503020204020204" pitchFamily="34" charset="-122"/>
                <a:ea typeface="微软雅黑" panose="020B0503020204020204" pitchFamily="34" charset="-122"/>
              </a:rPr>
              <a:t>W2×H2×D2</a:t>
            </a:r>
            <a:r>
              <a:rPr lang="zh-CN" altLang="en-US" sz="2000" dirty="0">
                <a:solidFill>
                  <a:srgbClr val="262626"/>
                </a:solidFill>
                <a:latin typeface="微软雅黑" panose="020B0503020204020204" pitchFamily="34" charset="-122"/>
                <a:ea typeface="微软雅黑" panose="020B0503020204020204" pitchFamily="34" charset="-122"/>
              </a:rPr>
              <a:t>，其中：</a:t>
            </a:r>
          </a:p>
          <a:p>
            <a:pPr marL="742950" lvl="1" indent="-285750">
              <a:buFont typeface="Arial" panose="020B0604020202020204" pitchFamily="34" charset="0"/>
              <a:buChar char="•"/>
            </a:pPr>
            <a:r>
              <a:rPr lang="en-US" altLang="zh-CN" sz="2000" dirty="0">
                <a:solidFill>
                  <a:srgbClr val="262626"/>
                </a:solidFill>
                <a:latin typeface="微软雅黑" panose="020B0503020204020204" pitchFamily="34" charset="-122"/>
                <a:ea typeface="微软雅黑" panose="020B0503020204020204" pitchFamily="34" charset="-122"/>
              </a:rPr>
              <a:t>W2=(W1−F+2P)/S+1</a:t>
            </a:r>
          </a:p>
          <a:p>
            <a:pPr marL="742950" lvl="1" indent="-285750">
              <a:buFont typeface="Arial" panose="020B0604020202020204" pitchFamily="34" charset="0"/>
              <a:buChar char="•"/>
            </a:pPr>
            <a:r>
              <a:rPr lang="en-US" altLang="zh-CN" sz="2000" dirty="0">
                <a:solidFill>
                  <a:srgbClr val="262626"/>
                </a:solidFill>
                <a:latin typeface="微软雅黑" panose="020B0503020204020204" pitchFamily="34" charset="-122"/>
                <a:ea typeface="微软雅黑" panose="020B0503020204020204" pitchFamily="34" charset="-122"/>
              </a:rPr>
              <a:t>H2=(H1−F+2P)/S+1 (</a:t>
            </a:r>
            <a:r>
              <a:rPr lang="zh-CN" altLang="en-US" sz="2000" dirty="0">
                <a:solidFill>
                  <a:srgbClr val="262626"/>
                </a:solidFill>
                <a:latin typeface="微软雅黑" panose="020B0503020204020204" pitchFamily="34" charset="-122"/>
                <a:ea typeface="微软雅黑" panose="020B0503020204020204" pitchFamily="34" charset="-122"/>
              </a:rPr>
              <a:t>宽度和高度的计算方法对称相同 </a:t>
            </a:r>
            <a:r>
              <a:rPr lang="en-US" altLang="zh-CN" sz="2000" dirty="0">
                <a:solidFill>
                  <a:srgbClr val="262626"/>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en-US" altLang="zh-CN" sz="2000" dirty="0">
                <a:solidFill>
                  <a:srgbClr val="262626"/>
                </a:solidFill>
                <a:latin typeface="微软雅黑" panose="020B0503020204020204" pitchFamily="34" charset="-122"/>
                <a:ea typeface="微软雅黑" panose="020B0503020204020204" pitchFamily="34" charset="-122"/>
              </a:rPr>
              <a:t>D2=K</a:t>
            </a:r>
          </a:p>
          <a:p>
            <a:pPr>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由于参数共享，每个滤波器包含 </a:t>
            </a:r>
            <a:r>
              <a:rPr lang="en-US" altLang="zh-CN" sz="2000" dirty="0">
                <a:solidFill>
                  <a:srgbClr val="262626"/>
                </a:solidFill>
                <a:latin typeface="微软雅黑" panose="020B0503020204020204" pitchFamily="34" charset="-122"/>
                <a:ea typeface="微软雅黑" panose="020B0503020204020204" pitchFamily="34" charset="-122"/>
              </a:rPr>
              <a:t>F⋅F⋅D1</a:t>
            </a:r>
            <a:r>
              <a:rPr lang="zh-CN" altLang="en-US" sz="2000" dirty="0">
                <a:solidFill>
                  <a:srgbClr val="262626"/>
                </a:solidFill>
                <a:latin typeface="微软雅黑" panose="020B0503020204020204" pitchFamily="34" charset="-122"/>
                <a:ea typeface="微软雅黑" panose="020B0503020204020204" pitchFamily="34" charset="-122"/>
              </a:rPr>
              <a:t>个权重</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卷积层一共有</a:t>
            </a:r>
            <a:r>
              <a:rPr lang="en-US" altLang="zh-CN" sz="2000" dirty="0">
                <a:solidFill>
                  <a:srgbClr val="262626"/>
                </a:solidFill>
                <a:latin typeface="微软雅黑" panose="020B0503020204020204" pitchFamily="34" charset="-122"/>
                <a:ea typeface="微软雅黑" panose="020B0503020204020204" pitchFamily="34" charset="-122"/>
              </a:rPr>
              <a:t>(F⋅F⋅D1)⋅K</a:t>
            </a:r>
            <a:r>
              <a:rPr lang="zh-CN" altLang="en-US" sz="2000" dirty="0">
                <a:solidFill>
                  <a:srgbClr val="262626"/>
                </a:solidFill>
                <a:latin typeface="微软雅黑" panose="020B0503020204020204" pitchFamily="34" charset="-122"/>
                <a:ea typeface="微软雅黑" panose="020B0503020204020204" pitchFamily="34" charset="-122"/>
              </a:rPr>
              <a:t>个权重和</a:t>
            </a:r>
            <a:r>
              <a:rPr lang="en-US" altLang="zh-CN" sz="2000" dirty="0">
                <a:solidFill>
                  <a:srgbClr val="262626"/>
                </a:solidFill>
                <a:latin typeface="微软雅黑" panose="020B0503020204020204" pitchFamily="34" charset="-122"/>
                <a:ea typeface="微软雅黑" panose="020B0503020204020204" pitchFamily="34" charset="-122"/>
              </a:rPr>
              <a:t>K </a:t>
            </a:r>
            <a:r>
              <a:rPr lang="zh-CN" altLang="en-US" sz="2000" dirty="0">
                <a:solidFill>
                  <a:srgbClr val="262626"/>
                </a:solidFill>
                <a:latin typeface="微软雅黑" panose="020B0503020204020204" pitchFamily="34" charset="-122"/>
                <a:ea typeface="微软雅黑" panose="020B0503020204020204" pitchFamily="34" charset="-122"/>
              </a:rPr>
              <a:t>个偏置</a:t>
            </a:r>
          </a:p>
          <a:p>
            <a:pPr>
              <a:buFont typeface="Arial" panose="020B0604020202020204" pitchFamily="34" charset="0"/>
              <a:buChar char="•"/>
            </a:pPr>
            <a:r>
              <a:rPr lang="zh-CN" altLang="en-US" sz="2000" dirty="0">
                <a:solidFill>
                  <a:srgbClr val="262626"/>
                </a:solidFill>
                <a:latin typeface="微软雅黑" panose="020B0503020204020204" pitchFamily="34" charset="-122"/>
                <a:ea typeface="微软雅黑" panose="020B0503020204020204" pitchFamily="34" charset="-122"/>
              </a:rPr>
              <a:t>在输出数据体中，第</a:t>
            </a:r>
            <a:r>
              <a:rPr lang="en-US" altLang="zh-CN" sz="2000" dirty="0">
                <a:solidFill>
                  <a:srgbClr val="262626"/>
                </a:solidFill>
                <a:latin typeface="微软雅黑" panose="020B0503020204020204" pitchFamily="34" charset="-122"/>
                <a:ea typeface="微软雅黑" panose="020B0503020204020204" pitchFamily="34" charset="-122"/>
              </a:rPr>
              <a:t>d</a:t>
            </a:r>
            <a:r>
              <a:rPr lang="zh-CN" altLang="en-US" sz="2000" dirty="0">
                <a:solidFill>
                  <a:srgbClr val="262626"/>
                </a:solidFill>
                <a:latin typeface="微软雅黑" panose="020B0503020204020204" pitchFamily="34" charset="-122"/>
                <a:ea typeface="微软雅黑" panose="020B0503020204020204" pitchFamily="34" charset="-122"/>
              </a:rPr>
              <a:t>个深度切片（空间尺寸是</a:t>
            </a:r>
            <a:r>
              <a:rPr lang="en-US" altLang="zh-CN" sz="2000" dirty="0">
                <a:solidFill>
                  <a:srgbClr val="262626"/>
                </a:solidFill>
                <a:latin typeface="微软雅黑" panose="020B0503020204020204" pitchFamily="34" charset="-122"/>
                <a:ea typeface="微软雅黑" panose="020B0503020204020204" pitchFamily="34" charset="-122"/>
              </a:rPr>
              <a:t>W2×H2</a:t>
            </a:r>
            <a:r>
              <a:rPr lang="zh-CN" altLang="en-US" sz="2000" dirty="0">
                <a:solidFill>
                  <a:srgbClr val="262626"/>
                </a:solidFill>
                <a:latin typeface="微软雅黑" panose="020B0503020204020204" pitchFamily="34" charset="-122"/>
                <a:ea typeface="微软雅黑" panose="020B0503020204020204" pitchFamily="34" charset="-122"/>
              </a:rPr>
              <a:t>），用第</a:t>
            </a:r>
            <a:r>
              <a:rPr lang="en-US" altLang="zh-CN" sz="2000" dirty="0">
                <a:solidFill>
                  <a:srgbClr val="262626"/>
                </a:solidFill>
                <a:latin typeface="微软雅黑" panose="020B0503020204020204" pitchFamily="34" charset="-122"/>
                <a:ea typeface="微软雅黑" panose="020B0503020204020204" pitchFamily="34" charset="-122"/>
              </a:rPr>
              <a:t>d</a:t>
            </a:r>
            <a:r>
              <a:rPr lang="zh-CN" altLang="en-US" sz="2000" dirty="0">
                <a:solidFill>
                  <a:srgbClr val="262626"/>
                </a:solidFill>
                <a:latin typeface="微软雅黑" panose="020B0503020204020204" pitchFamily="34" charset="-122"/>
                <a:ea typeface="微软雅黑" panose="020B0503020204020204" pitchFamily="34" charset="-122"/>
              </a:rPr>
              <a:t>个滤波器和输入数据进行有效卷积运算的结果（使用步长</a:t>
            </a:r>
            <a:r>
              <a:rPr lang="en-US" altLang="zh-CN" sz="2000" dirty="0">
                <a:solidFill>
                  <a:srgbClr val="262626"/>
                </a:solidFill>
                <a:latin typeface="微软雅黑" panose="020B0503020204020204" pitchFamily="34" charset="-122"/>
                <a:ea typeface="微软雅黑" panose="020B0503020204020204" pitchFamily="34" charset="-122"/>
              </a:rPr>
              <a:t>S</a:t>
            </a:r>
            <a:r>
              <a:rPr lang="zh-CN" altLang="en-US" sz="2000" dirty="0">
                <a:solidFill>
                  <a:srgbClr val="262626"/>
                </a:solidFill>
                <a:latin typeface="微软雅黑" panose="020B0503020204020204" pitchFamily="34" charset="-122"/>
                <a:ea typeface="微软雅黑" panose="020B0503020204020204" pitchFamily="34" charset="-122"/>
              </a:rPr>
              <a:t>），最后在加上第</a:t>
            </a:r>
            <a:r>
              <a:rPr lang="en-US" altLang="zh-CN" sz="2000" dirty="0">
                <a:solidFill>
                  <a:srgbClr val="262626"/>
                </a:solidFill>
                <a:latin typeface="微软雅黑" panose="020B0503020204020204" pitchFamily="34" charset="-122"/>
                <a:ea typeface="微软雅黑" panose="020B0503020204020204" pitchFamily="34" charset="-122"/>
              </a:rPr>
              <a:t>d</a:t>
            </a:r>
            <a:r>
              <a:rPr lang="zh-CN" altLang="en-US" sz="2000" dirty="0">
                <a:solidFill>
                  <a:srgbClr val="262626"/>
                </a:solidFill>
                <a:latin typeface="微软雅黑" panose="020B0503020204020204" pitchFamily="34" charset="-122"/>
                <a:ea typeface="微软雅黑" panose="020B0503020204020204" pitchFamily="34" charset="-122"/>
              </a:rPr>
              <a:t>个偏置</a:t>
            </a:r>
          </a:p>
        </p:txBody>
      </p:sp>
    </p:spTree>
    <p:extLst>
      <p:ext uri="{BB962C8B-B14F-4D97-AF65-F5344CB8AC3E}">
        <p14:creationId xmlns:p14="http://schemas.microsoft.com/office/powerpoint/2010/main" val="2199577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3" name="矩形 2"/>
          <p:cNvSpPr/>
          <p:nvPr/>
        </p:nvSpPr>
        <p:spPr>
          <a:xfrm>
            <a:off x="858838" y="887413"/>
            <a:ext cx="1415772" cy="461665"/>
          </a:xfrm>
          <a:prstGeom prst="rect">
            <a:avLst/>
          </a:prstGeom>
        </p:spPr>
        <p:txBody>
          <a:bodyPr wrap="none">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卷积</a:t>
            </a:r>
            <a:r>
              <a:rPr lang="zh-CN" altLang="en-US" sz="2400" b="1" dirty="0" smtClean="0">
                <a:solidFill>
                  <a:srgbClr val="262626"/>
                </a:solidFill>
                <a:latin typeface="微软雅黑" panose="020B0503020204020204" pitchFamily="34" charset="-122"/>
                <a:ea typeface="微软雅黑" panose="020B0503020204020204" pitchFamily="34" charset="-122"/>
              </a:rPr>
              <a:t>演示</a:t>
            </a:r>
            <a:endParaRPr lang="zh-CN" altLang="en-US" dirty="0"/>
          </a:p>
        </p:txBody>
      </p:sp>
      <p:sp>
        <p:nvSpPr>
          <p:cNvPr id="4" name="矩形 3"/>
          <p:cNvSpPr/>
          <p:nvPr/>
        </p:nvSpPr>
        <p:spPr>
          <a:xfrm>
            <a:off x="858838" y="1349078"/>
            <a:ext cx="9077642" cy="338554"/>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输入体积的大小为</a:t>
            </a:r>
            <a:r>
              <a:rPr lang="en-US" altLang="zh-CN" sz="1600" dirty="0">
                <a:solidFill>
                  <a:srgbClr val="262626"/>
                </a:solidFill>
                <a:latin typeface="微软雅黑" panose="020B0503020204020204" pitchFamily="34" charset="-122"/>
                <a:ea typeface="微软雅黑" panose="020B0503020204020204" pitchFamily="34" charset="-122"/>
              </a:rPr>
              <a:t>W1</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5</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H1</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5</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D1</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3</a:t>
            </a:r>
            <a:r>
              <a:rPr lang="zh-CN" altLang="en-US" sz="1600" dirty="0">
                <a:solidFill>
                  <a:srgbClr val="262626"/>
                </a:solidFill>
                <a:latin typeface="微软雅黑" panose="020B0503020204020204" pitchFamily="34" charset="-122"/>
                <a:ea typeface="微软雅黑" panose="020B0503020204020204" pitchFamily="34" charset="-122"/>
              </a:rPr>
              <a:t>，而</a:t>
            </a:r>
            <a:r>
              <a:rPr lang="en-US" altLang="zh-CN" sz="1600" dirty="0">
                <a:solidFill>
                  <a:srgbClr val="262626"/>
                </a:solidFill>
                <a:latin typeface="微软雅黑" panose="020B0503020204020204" pitchFamily="34" charset="-122"/>
                <a:ea typeface="微软雅黑" panose="020B0503020204020204" pitchFamily="34" charset="-122"/>
              </a:rPr>
              <a:t>CONV</a:t>
            </a:r>
            <a:r>
              <a:rPr lang="zh-CN" altLang="en-US" sz="1600" dirty="0">
                <a:solidFill>
                  <a:srgbClr val="262626"/>
                </a:solidFill>
                <a:latin typeface="微软雅黑" panose="020B0503020204020204" pitchFamily="34" charset="-122"/>
                <a:ea typeface="微软雅黑" panose="020B0503020204020204" pitchFamily="34" charset="-122"/>
              </a:rPr>
              <a:t>层参数为</a:t>
            </a:r>
            <a:r>
              <a:rPr lang="en-US" altLang="zh-CN" sz="1600" dirty="0">
                <a:solidFill>
                  <a:srgbClr val="262626"/>
                </a:solidFill>
                <a:latin typeface="微软雅黑" panose="020B0503020204020204" pitchFamily="34" charset="-122"/>
                <a:ea typeface="微软雅黑" panose="020B0503020204020204" pitchFamily="34" charset="-122"/>
              </a:rPr>
              <a:t>K</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2</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F</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3</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S</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2</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P</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1</a:t>
            </a:r>
            <a:r>
              <a:rPr lang="zh-CN" altLang="en-US" sz="1600" dirty="0">
                <a:solidFill>
                  <a:srgbClr val="262626"/>
                </a:solidFill>
                <a:latin typeface="微软雅黑" panose="020B0503020204020204" pitchFamily="34" charset="-122"/>
                <a:ea typeface="微软雅黑" panose="020B0503020204020204" pitchFamily="34" charset="-122"/>
              </a:rPr>
              <a:t>。</a:t>
            </a:r>
          </a:p>
        </p:txBody>
      </p:sp>
      <p:sp>
        <p:nvSpPr>
          <p:cNvPr id="5" name="矩形 4"/>
          <p:cNvSpPr/>
          <p:nvPr/>
        </p:nvSpPr>
        <p:spPr>
          <a:xfrm>
            <a:off x="858838" y="1687632"/>
            <a:ext cx="10235882" cy="584775"/>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下面的可视化迭代输出激活（</a:t>
            </a:r>
            <a:r>
              <a:rPr lang="zh-CN" altLang="en-US" sz="1600" dirty="0">
                <a:solidFill>
                  <a:srgbClr val="00B050"/>
                </a:solidFill>
                <a:latin typeface="微软雅黑" panose="020B0503020204020204" pitchFamily="34" charset="-122"/>
                <a:ea typeface="微软雅黑" panose="020B0503020204020204" pitchFamily="34" charset="-122"/>
              </a:rPr>
              <a:t>绿色</a:t>
            </a:r>
            <a:r>
              <a:rPr lang="zh-CN" altLang="en-US" sz="1600" dirty="0">
                <a:solidFill>
                  <a:srgbClr val="262626"/>
                </a:solidFill>
                <a:latin typeface="微软雅黑" panose="020B0503020204020204" pitchFamily="34" charset="-122"/>
                <a:ea typeface="微软雅黑" panose="020B0503020204020204" pitchFamily="34" charset="-122"/>
              </a:rPr>
              <a:t>），并显示每个元素是通过元素化计算突出显示的输入（</a:t>
            </a:r>
            <a:r>
              <a:rPr lang="zh-CN" altLang="en-US" sz="1600" dirty="0">
                <a:solidFill>
                  <a:srgbClr val="00B0F0"/>
                </a:solidFill>
                <a:latin typeface="微软雅黑" panose="020B0503020204020204" pitchFamily="34" charset="-122"/>
                <a:ea typeface="微软雅黑" panose="020B0503020204020204" pitchFamily="34" charset="-122"/>
              </a:rPr>
              <a:t>蓝色</a:t>
            </a:r>
            <a:r>
              <a:rPr lang="zh-CN" altLang="en-US" sz="1600" dirty="0">
                <a:solidFill>
                  <a:srgbClr val="262626"/>
                </a:solidFill>
                <a:latin typeface="微软雅黑" panose="020B0503020204020204" pitchFamily="34" charset="-122"/>
                <a:ea typeface="微软雅黑" panose="020B0503020204020204" pitchFamily="34" charset="-122"/>
              </a:rPr>
              <a:t>）与滤波器（</a:t>
            </a:r>
            <a:r>
              <a:rPr lang="zh-CN" altLang="en-US" sz="1600" dirty="0">
                <a:solidFill>
                  <a:srgbClr val="FF0000"/>
                </a:solidFill>
                <a:latin typeface="微软雅黑" panose="020B0503020204020204" pitchFamily="34" charset="-122"/>
                <a:ea typeface="微软雅黑" panose="020B0503020204020204" pitchFamily="34" charset="-122"/>
              </a:rPr>
              <a:t>红色</a:t>
            </a:r>
            <a:r>
              <a:rPr lang="zh-CN" altLang="en-US" sz="1600" dirty="0">
                <a:solidFill>
                  <a:srgbClr val="262626"/>
                </a:solidFill>
                <a:latin typeface="微软雅黑" panose="020B0503020204020204" pitchFamily="34" charset="-122"/>
                <a:ea typeface="微软雅黑" panose="020B0503020204020204" pitchFamily="34" charset="-122"/>
              </a:rPr>
              <a:t>）相乘，求和，最后加上偏差得来。</a:t>
            </a:r>
          </a:p>
        </p:txBody>
      </p:sp>
      <p:pic>
        <p:nvPicPr>
          <p:cNvPr id="6146" name="Picture 2" descr="https://img-blog.csdn.net/20180817165804490?watermark/2/text/aHR0cHM6Ly9ibG9nLmNzZG4ubmV0L3Z2Y3JtMDE=/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2333963"/>
            <a:ext cx="5696585" cy="44173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g-blog.csdn.net/20180817165922116?watermark/2/text/aHR0cHM6Ly9ibG9nLmNzZG4ubmV0L3Z2Y3JtMDE=/font/5a6L5L2T/fontsize/400/fill/I0JBQkFCMA==/dissolve/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333962"/>
            <a:ext cx="5806440" cy="428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159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pic>
        <p:nvPicPr>
          <p:cNvPr id="1026" name="Picture 2" descr="https://images2015.cnblogs.com/blog/1093303/201704/1093303-20170430194655881-105179556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8838" y="887413"/>
            <a:ext cx="9229541" cy="576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27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2161651"/>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FFC000"/>
          </a:solid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 name="组合 38"/>
          <p:cNvGrpSpPr>
            <a:grpSpLocks/>
          </p:cNvGrpSpPr>
          <p:nvPr/>
        </p:nvGrpSpPr>
        <p:grpSpPr bwMode="auto">
          <a:xfrm>
            <a:off x="2368550" y="2416175"/>
            <a:ext cx="1335088" cy="1327150"/>
            <a:chOff x="868363" y="2749550"/>
            <a:chExt cx="1182688" cy="1174750"/>
          </a:xfrm>
        </p:grpSpPr>
        <p:sp>
          <p:nvSpPr>
            <p:cNvPr id="17"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0"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1"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3"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4" name="文本框 39"/>
          <p:cNvSpPr txBox="1">
            <a:spLocks noChangeArrowheads="1"/>
          </p:cNvSpPr>
          <p:nvPr/>
        </p:nvSpPr>
        <p:spPr bwMode="auto">
          <a:xfrm>
            <a:off x="3703638" y="2973388"/>
            <a:ext cx="4741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smtClean="0">
                <a:solidFill>
                  <a:prstClr val="white"/>
                </a:solidFill>
                <a:latin typeface="微软雅黑" pitchFamily="34" charset="-122"/>
                <a:ea typeface="微软雅黑" pitchFamily="34" charset="-122"/>
              </a:rPr>
              <a:t>        池化层</a:t>
            </a:r>
            <a:endParaRPr lang="zh-CN" altLang="en-US" sz="44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41622214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3</a:t>
            </a:r>
            <a:r>
              <a:rPr lang="zh-CN" altLang="en-US" sz="2400" b="1" dirty="0" smtClean="0">
                <a:solidFill>
                  <a:srgbClr val="404040"/>
                </a:solidFill>
                <a:latin typeface="微软雅黑" panose="020B0503020204020204" pitchFamily="34" charset="-122"/>
                <a:ea typeface="微软雅黑" panose="020B0503020204020204" pitchFamily="34" charset="-122"/>
              </a:rPr>
              <a:t>、池化层</a:t>
            </a:r>
            <a:endParaRPr lang="zh-CN" altLang="zh-CN" sz="2400" b="1" dirty="0">
              <a:solidFill>
                <a:srgbClr val="404040"/>
              </a:solidFill>
            </a:endParaRPr>
          </a:p>
        </p:txBody>
      </p:sp>
      <p:sp>
        <p:nvSpPr>
          <p:cNvPr id="3" name="矩形 2"/>
          <p:cNvSpPr/>
          <p:nvPr/>
        </p:nvSpPr>
        <p:spPr>
          <a:xfrm>
            <a:off x="858838" y="887413"/>
            <a:ext cx="2190023" cy="461665"/>
          </a:xfrm>
          <a:prstGeom prst="rect">
            <a:avLst/>
          </a:prstGeom>
        </p:spPr>
        <p:txBody>
          <a:bodyPr wrap="none">
            <a:spAutoFit/>
          </a:bodyPr>
          <a:lstStyle/>
          <a:p>
            <a:pPr lvl="0"/>
            <a:r>
              <a:rPr lang="en-US" altLang="zh-CN" sz="2400" b="1" dirty="0">
                <a:solidFill>
                  <a:srgbClr val="262626"/>
                </a:solidFill>
                <a:latin typeface="微软雅黑" panose="020B0503020204020204" pitchFamily="34" charset="-122"/>
                <a:ea typeface="微软雅黑" panose="020B0503020204020204" pitchFamily="34" charset="-122"/>
              </a:rPr>
              <a:t>3</a:t>
            </a:r>
            <a:r>
              <a:rPr lang="en-US" altLang="zh-CN" sz="2400" b="1" dirty="0" smtClean="0">
                <a:solidFill>
                  <a:srgbClr val="262626"/>
                </a:solidFill>
                <a:latin typeface="微软雅黑" panose="020B0503020204020204" pitchFamily="34" charset="-122"/>
                <a:ea typeface="微软雅黑" panose="020B0503020204020204" pitchFamily="34" charset="-122"/>
              </a:rPr>
              <a:t>.1</a:t>
            </a:r>
            <a:r>
              <a:rPr lang="zh-CN" altLang="en-US" sz="2400" b="1" dirty="0" smtClean="0">
                <a:solidFill>
                  <a:srgbClr val="262626"/>
                </a:solidFill>
                <a:latin typeface="微软雅黑" panose="020B0503020204020204" pitchFamily="34" charset="-122"/>
                <a:ea typeface="微软雅黑" panose="020B0503020204020204" pitchFamily="34" charset="-122"/>
              </a:rPr>
              <a:t>池化层概述</a:t>
            </a:r>
            <a:endParaRPr lang="zh-CN" altLang="en-US" dirty="0">
              <a:solidFill>
                <a:srgbClr val="000000"/>
              </a:solidFill>
            </a:endParaRPr>
          </a:p>
        </p:txBody>
      </p:sp>
      <p:sp>
        <p:nvSpPr>
          <p:cNvPr id="5" name="矩形 4"/>
          <p:cNvSpPr/>
          <p:nvPr/>
        </p:nvSpPr>
        <p:spPr>
          <a:xfrm>
            <a:off x="811212" y="1349078"/>
            <a:ext cx="9673907" cy="2246769"/>
          </a:xfrm>
          <a:prstGeom prst="rect">
            <a:avLst/>
          </a:prstGeom>
        </p:spPr>
        <p:txBody>
          <a:bodyPr wrap="square">
            <a:spAutoFit/>
          </a:bodyPr>
          <a:lstStyle/>
          <a:p>
            <a:r>
              <a:rPr lang="zh-CN" altLang="en-US" sz="2000" dirty="0" smtClean="0">
                <a:solidFill>
                  <a:srgbClr val="262626"/>
                </a:solidFill>
                <a:latin typeface="微软雅黑" panose="020B0503020204020204" pitchFamily="34" charset="-122"/>
                <a:ea typeface="微软雅黑" panose="020B0503020204020204" pitchFamily="34" charset="-122"/>
              </a:rPr>
              <a:t>  因为</a:t>
            </a:r>
            <a:r>
              <a:rPr lang="zh-CN" altLang="en-US" sz="2000" dirty="0">
                <a:solidFill>
                  <a:srgbClr val="262626"/>
                </a:solidFill>
                <a:latin typeface="微软雅黑" panose="020B0503020204020204" pitchFamily="34" charset="-122"/>
                <a:ea typeface="微软雅黑" panose="020B0503020204020204" pitchFamily="34" charset="-122"/>
              </a:rPr>
              <a:t>图像具有一种“静态性”的属性，这也就意味着在一个图像区域有用的特征极有可能在另一个区域同样适用。因此，为了描述大的图像，一个很自然的想法就是对不同位置的特征进行聚合统计，例如，人们可以计算图像一个区域上的某个特定特征的平均值 </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或最大值</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来代表这个区域的特征</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  在</a:t>
            </a:r>
            <a:r>
              <a:rPr lang="zh-CN" altLang="en-US" sz="2000" dirty="0">
                <a:solidFill>
                  <a:srgbClr val="262626"/>
                </a:solidFill>
                <a:latin typeface="微软雅黑" panose="020B0503020204020204" pitchFamily="34" charset="-122"/>
                <a:ea typeface="微软雅黑" panose="020B0503020204020204" pitchFamily="34" charset="-122"/>
              </a:rPr>
              <a:t>卷积网络体系结构中，在连续卷积层之间周期性地</a:t>
            </a:r>
            <a:r>
              <a:rPr lang="zh-CN" altLang="en-US" sz="2000" dirty="0" smtClean="0">
                <a:solidFill>
                  <a:srgbClr val="262626"/>
                </a:solidFill>
                <a:latin typeface="微软雅黑" panose="020B0503020204020204" pitchFamily="34" charset="-122"/>
                <a:ea typeface="微软雅黑" panose="020B0503020204020204" pitchFamily="34" charset="-122"/>
              </a:rPr>
              <a:t>插入</a:t>
            </a:r>
            <a:r>
              <a:rPr lang="zh-CN" altLang="en-US" sz="2000" dirty="0">
                <a:solidFill>
                  <a:srgbClr val="262626"/>
                </a:solidFill>
                <a:latin typeface="微软雅黑" panose="020B0503020204020204" pitchFamily="34" charset="-122"/>
                <a:ea typeface="微软雅黑" panose="020B0503020204020204" pitchFamily="34" charset="-122"/>
              </a:rPr>
              <a:t>池化</a:t>
            </a:r>
            <a:r>
              <a:rPr lang="zh-CN" altLang="en-US" sz="2000" dirty="0" smtClean="0">
                <a:solidFill>
                  <a:srgbClr val="262626"/>
                </a:solidFill>
                <a:latin typeface="微软雅黑" panose="020B0503020204020204" pitchFamily="34" charset="-122"/>
                <a:ea typeface="微软雅黑" panose="020B0503020204020204" pitchFamily="34" charset="-122"/>
              </a:rPr>
              <a:t>层</a:t>
            </a:r>
            <a:r>
              <a:rPr lang="zh-CN" altLang="en-US" sz="2000" dirty="0">
                <a:solidFill>
                  <a:srgbClr val="262626"/>
                </a:solidFill>
                <a:latin typeface="微软雅黑" panose="020B0503020204020204" pitchFamily="34" charset="-122"/>
                <a:ea typeface="微软雅黑" panose="020B0503020204020204" pitchFamily="34" charset="-122"/>
              </a:rPr>
              <a:t>是常见的。它的功能是逐步减少表示的空间大小，以减少网络中的参数和计算量，从而也控制</a:t>
            </a:r>
            <a:r>
              <a:rPr lang="zh-CN" altLang="en-US" sz="2000" b="1" dirty="0">
                <a:solidFill>
                  <a:srgbClr val="262626"/>
                </a:solidFill>
                <a:latin typeface="微软雅黑" panose="020B0503020204020204" pitchFamily="34" charset="-122"/>
                <a:ea typeface="微软雅黑" panose="020B0503020204020204" pitchFamily="34" charset="-122"/>
              </a:rPr>
              <a:t>过拟合</a:t>
            </a:r>
            <a:r>
              <a:rPr lang="zh-CN" altLang="en-US" sz="2000" dirty="0">
                <a:solidFill>
                  <a:srgbClr val="262626"/>
                </a:solidFill>
                <a:latin typeface="微软雅黑" panose="020B0503020204020204" pitchFamily="34" charset="-122"/>
                <a:ea typeface="微软雅黑" panose="020B0503020204020204" pitchFamily="34" charset="-122"/>
              </a:rPr>
              <a:t>。</a:t>
            </a:r>
          </a:p>
        </p:txBody>
      </p:sp>
      <p:sp>
        <p:nvSpPr>
          <p:cNvPr id="10" name="矩形 9"/>
          <p:cNvSpPr/>
          <p:nvPr/>
        </p:nvSpPr>
        <p:spPr>
          <a:xfrm>
            <a:off x="858838" y="3749735"/>
            <a:ext cx="2190023" cy="461665"/>
          </a:xfrm>
          <a:prstGeom prst="rect">
            <a:avLst/>
          </a:prstGeom>
        </p:spPr>
        <p:txBody>
          <a:bodyPr wrap="none">
            <a:spAutoFit/>
          </a:bodyPr>
          <a:lstStyle/>
          <a:p>
            <a:pPr lvl="0"/>
            <a:r>
              <a:rPr lang="en-US" altLang="zh-CN" sz="2400" b="1" dirty="0">
                <a:solidFill>
                  <a:srgbClr val="262626"/>
                </a:solidFill>
                <a:latin typeface="微软雅黑" panose="020B0503020204020204" pitchFamily="34" charset="-122"/>
                <a:ea typeface="微软雅黑" panose="020B0503020204020204" pitchFamily="34" charset="-122"/>
              </a:rPr>
              <a:t>3</a:t>
            </a:r>
            <a:r>
              <a:rPr lang="en-US" altLang="zh-CN" sz="2400" b="1" dirty="0" smtClean="0">
                <a:solidFill>
                  <a:srgbClr val="262626"/>
                </a:solidFill>
                <a:latin typeface="微软雅黑" panose="020B0503020204020204" pitchFamily="34" charset="-122"/>
                <a:ea typeface="微软雅黑" panose="020B0503020204020204" pitchFamily="34" charset="-122"/>
              </a:rPr>
              <a:t>.2</a:t>
            </a:r>
            <a:r>
              <a:rPr lang="zh-CN" altLang="en-US" sz="2400" b="1" dirty="0" smtClean="0">
                <a:solidFill>
                  <a:srgbClr val="262626"/>
                </a:solidFill>
                <a:latin typeface="微软雅黑" panose="020B0503020204020204" pitchFamily="34" charset="-122"/>
                <a:ea typeface="微软雅黑" panose="020B0503020204020204" pitchFamily="34" charset="-122"/>
              </a:rPr>
              <a:t>池化的优点</a:t>
            </a:r>
            <a:endParaRPr lang="zh-CN" altLang="en-US" dirty="0">
              <a:solidFill>
                <a:srgbClr val="000000"/>
              </a:solidFill>
            </a:endParaRPr>
          </a:p>
        </p:txBody>
      </p:sp>
      <p:sp>
        <p:nvSpPr>
          <p:cNvPr id="12" name="矩形 11"/>
          <p:cNvSpPr/>
          <p:nvPr/>
        </p:nvSpPr>
        <p:spPr>
          <a:xfrm>
            <a:off x="811212" y="4548168"/>
            <a:ext cx="9626281" cy="1631216"/>
          </a:xfrm>
          <a:prstGeom prst="rect">
            <a:avLst/>
          </a:prstGeom>
        </p:spPr>
        <p:txBody>
          <a:bodyPr wrap="square">
            <a:spAutoFit/>
          </a:bodyPr>
          <a:lstStyle/>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1</a:t>
            </a:r>
            <a:r>
              <a:rPr lang="zh-CN" altLang="en-US" sz="2000" dirty="0" smtClean="0">
                <a:solidFill>
                  <a:srgbClr val="262626"/>
                </a:solidFill>
                <a:latin typeface="微软雅黑" panose="020B0503020204020204" pitchFamily="34" charset="-122"/>
                <a:ea typeface="微软雅黑" panose="020B0503020204020204" pitchFamily="34" charset="-122"/>
              </a:rPr>
              <a:t>）显著的减少了参数的数量</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        通过</a:t>
            </a:r>
            <a:r>
              <a:rPr lang="zh-CN" altLang="en-US" sz="2000" dirty="0">
                <a:solidFill>
                  <a:srgbClr val="262626"/>
                </a:solidFill>
                <a:latin typeface="微软雅黑" panose="020B0503020204020204" pitchFamily="34" charset="-122"/>
                <a:ea typeface="微软雅黑" panose="020B0503020204020204" pitchFamily="34" charset="-122"/>
              </a:rPr>
              <a:t>卷积操作获得了图像的特征之后，若直接用该特征去做分类则面临计算量的挑战。而</a:t>
            </a:r>
            <a:r>
              <a:rPr lang="en-US" altLang="zh-CN" sz="2000" dirty="0">
                <a:solidFill>
                  <a:srgbClr val="262626"/>
                </a:solidFill>
                <a:latin typeface="微软雅黑" panose="020B0503020204020204" pitchFamily="34" charset="-122"/>
                <a:ea typeface="微软雅黑" panose="020B0503020204020204" pitchFamily="34" charset="-122"/>
              </a:rPr>
              <a:t>Pooling</a:t>
            </a:r>
            <a:r>
              <a:rPr lang="zh-CN" altLang="en-US" sz="2000" dirty="0">
                <a:solidFill>
                  <a:srgbClr val="262626"/>
                </a:solidFill>
                <a:latin typeface="微软雅黑" panose="020B0503020204020204" pitchFamily="34" charset="-122"/>
                <a:ea typeface="微软雅黑" panose="020B0503020204020204" pitchFamily="34" charset="-122"/>
              </a:rPr>
              <a:t>的结果可以使得特征减少，参数减少。 </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2</a:t>
            </a:r>
            <a:r>
              <a:rPr lang="zh-CN" altLang="en-US" sz="2000" dirty="0" smtClean="0">
                <a:solidFill>
                  <a:srgbClr val="262626"/>
                </a:solidFill>
                <a:latin typeface="微软雅黑" panose="020B0503020204020204" pitchFamily="34" charset="-122"/>
                <a:ea typeface="微软雅黑" panose="020B0503020204020204" pitchFamily="34" charset="-122"/>
              </a:rPr>
              <a:t>）池化单元具有数据的不变性特征</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　</a:t>
            </a:r>
            <a:r>
              <a:rPr lang="zh-CN" altLang="en-US" sz="2000" dirty="0" smtClean="0">
                <a:solidFill>
                  <a:srgbClr val="262626"/>
                </a:solidFill>
                <a:latin typeface="微软雅黑" panose="020B0503020204020204" pitchFamily="34" charset="-122"/>
                <a:ea typeface="微软雅黑" panose="020B0503020204020204" pitchFamily="34" charset="-122"/>
              </a:rPr>
              <a:t>   </a:t>
            </a:r>
            <a:r>
              <a:rPr lang="en-US" altLang="zh-CN" sz="2000" dirty="0" smtClean="0">
                <a:solidFill>
                  <a:srgbClr val="262626"/>
                </a:solidFill>
                <a:latin typeface="微软雅黑" panose="020B0503020204020204" pitchFamily="34" charset="-122"/>
                <a:ea typeface="微软雅黑" panose="020B0503020204020204" pitchFamily="34" charset="-122"/>
              </a:rPr>
              <a:t>pooling</a:t>
            </a:r>
            <a:r>
              <a:rPr lang="zh-CN" altLang="en-US" sz="2000" dirty="0">
                <a:solidFill>
                  <a:srgbClr val="262626"/>
                </a:solidFill>
                <a:latin typeface="微软雅黑" panose="020B0503020204020204" pitchFamily="34" charset="-122"/>
                <a:ea typeface="微软雅黑" panose="020B0503020204020204" pitchFamily="34" charset="-122"/>
              </a:rPr>
              <a:t>可以保持某种不变性（旋转、</a:t>
            </a:r>
            <a:r>
              <a:rPr lang="zh-CN" altLang="en-US" sz="2000" dirty="0" smtClean="0">
                <a:solidFill>
                  <a:srgbClr val="262626"/>
                </a:solidFill>
                <a:latin typeface="微软雅黑" panose="020B0503020204020204" pitchFamily="34" charset="-122"/>
                <a:ea typeface="微软雅黑" panose="020B0503020204020204" pitchFamily="34" charset="-122"/>
              </a:rPr>
              <a:t>平移等</a:t>
            </a:r>
            <a:r>
              <a:rPr lang="zh-CN" altLang="en-US" sz="2000" dirty="0">
                <a:solidFill>
                  <a:srgbClr val="262626"/>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415098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3</a:t>
            </a:r>
            <a:r>
              <a:rPr lang="zh-CN" altLang="en-US" sz="2400" b="1" dirty="0" smtClean="0">
                <a:solidFill>
                  <a:srgbClr val="404040"/>
                </a:solidFill>
                <a:latin typeface="微软雅黑" panose="020B0503020204020204" pitchFamily="34" charset="-122"/>
                <a:ea typeface="微软雅黑" panose="020B0503020204020204" pitchFamily="34" charset="-122"/>
              </a:rPr>
              <a:t>、池化层</a:t>
            </a:r>
            <a:endParaRPr lang="zh-CN" altLang="zh-CN" sz="2400" b="1" dirty="0">
              <a:solidFill>
                <a:srgbClr val="404040"/>
              </a:solidFill>
            </a:endParaRPr>
          </a:p>
        </p:txBody>
      </p:sp>
      <p:sp>
        <p:nvSpPr>
          <p:cNvPr id="8" name="矩形 7"/>
          <p:cNvSpPr/>
          <p:nvPr/>
        </p:nvSpPr>
        <p:spPr>
          <a:xfrm>
            <a:off x="858838" y="1349078"/>
            <a:ext cx="9626281" cy="4401205"/>
          </a:xfrm>
          <a:prstGeom prst="rect">
            <a:avLst/>
          </a:prstGeom>
        </p:spPr>
        <p:txBody>
          <a:bodyPr wrap="square">
            <a:spAutoFit/>
          </a:bodyPr>
          <a:lstStyle/>
          <a:p>
            <a:r>
              <a:rPr lang="it-IT" altLang="zh-CN" sz="2000" dirty="0">
                <a:solidFill>
                  <a:srgbClr val="262626"/>
                </a:solidFill>
                <a:latin typeface="微软雅黑" panose="020B0503020204020204" pitchFamily="34" charset="-122"/>
                <a:ea typeface="微软雅黑" panose="020B0503020204020204" pitchFamily="34" charset="-122"/>
              </a:rPr>
              <a:t>1 </a:t>
            </a:r>
            <a:r>
              <a:rPr lang="zh-CN" altLang="it-IT" sz="2000" dirty="0">
                <a:solidFill>
                  <a:srgbClr val="262626"/>
                </a:solidFill>
                <a:latin typeface="微软雅黑" panose="020B0503020204020204" pitchFamily="34" charset="-122"/>
                <a:ea typeface="微软雅黑" panose="020B0503020204020204" pitchFamily="34" charset="-122"/>
              </a:rPr>
              <a:t>一般池化（</a:t>
            </a:r>
            <a:r>
              <a:rPr lang="it-IT" altLang="zh-CN" sz="2000" dirty="0">
                <a:solidFill>
                  <a:srgbClr val="262626"/>
                </a:solidFill>
                <a:latin typeface="微软雅黑" panose="020B0503020204020204" pitchFamily="34" charset="-122"/>
                <a:ea typeface="微软雅黑" panose="020B0503020204020204" pitchFamily="34" charset="-122"/>
              </a:rPr>
              <a:t>General Pooling</a:t>
            </a:r>
            <a:r>
              <a:rPr lang="zh-CN" altLang="it-IT"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1</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 mean-pooling</a:t>
            </a:r>
            <a:r>
              <a:rPr lang="zh-CN" altLang="en-US" sz="2000" dirty="0" smtClean="0">
                <a:solidFill>
                  <a:srgbClr val="262626"/>
                </a:solidFill>
                <a:latin typeface="微软雅黑" panose="020B0503020204020204" pitchFamily="34" charset="-122"/>
                <a:ea typeface="微软雅黑" panose="020B0503020204020204" pitchFamily="34" charset="-122"/>
              </a:rPr>
              <a:t>，即对邻域内特征点只求平均，对背景保留更好；</a:t>
            </a:r>
          </a:p>
          <a:p>
            <a:endParaRPr lang="zh-CN" altLang="en-US" sz="2000" dirty="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2</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max-pooling</a:t>
            </a:r>
            <a:r>
              <a:rPr lang="zh-CN" altLang="en-US" sz="2000" dirty="0">
                <a:solidFill>
                  <a:srgbClr val="262626"/>
                </a:solidFill>
                <a:latin typeface="微软雅黑" panose="020B0503020204020204" pitchFamily="34" charset="-122"/>
                <a:ea typeface="微软雅黑" panose="020B0503020204020204" pitchFamily="34" charset="-122"/>
              </a:rPr>
              <a:t>，即对邻域内特征点取最大，对纹理提取更好；</a:t>
            </a:r>
          </a:p>
          <a:p>
            <a:endParaRPr lang="zh-CN" altLang="en-US" sz="2000" dirty="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3</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Stochastic-pooling</a:t>
            </a:r>
            <a:r>
              <a:rPr lang="zh-CN" altLang="en-US" sz="2000" dirty="0">
                <a:solidFill>
                  <a:srgbClr val="262626"/>
                </a:solidFill>
                <a:latin typeface="微软雅黑" panose="020B0503020204020204" pitchFamily="34" charset="-122"/>
                <a:ea typeface="微软雅黑" panose="020B0503020204020204" pitchFamily="34" charset="-122"/>
              </a:rPr>
              <a:t>，介于两者之间，通过对像素点按照数值大小赋予概率，再按照概率进行亚采样</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endParaRPr lang="en-US" altLang="zh-CN" sz="2000" dirty="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    特征提取</a:t>
            </a:r>
            <a:r>
              <a:rPr lang="zh-CN" altLang="en-US" sz="2000" dirty="0">
                <a:solidFill>
                  <a:srgbClr val="262626"/>
                </a:solidFill>
                <a:latin typeface="微软雅黑" panose="020B0503020204020204" pitchFamily="34" charset="-122"/>
                <a:ea typeface="微软雅黑" panose="020B0503020204020204" pitchFamily="34" charset="-122"/>
              </a:rPr>
              <a:t>的误差主要来自两个方面</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）邻域大小受限造成的估计值方差</a:t>
            </a:r>
            <a:r>
              <a:rPr lang="zh-CN" altLang="en-US" sz="2000" dirty="0" smtClean="0">
                <a:solidFill>
                  <a:srgbClr val="262626"/>
                </a:solidFill>
                <a:latin typeface="微软雅黑" panose="020B0503020204020204" pitchFamily="34" charset="-122"/>
                <a:ea typeface="微软雅黑" panose="020B0503020204020204" pitchFamily="34" charset="-122"/>
              </a:rPr>
              <a:t>增大</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）卷积层参数误差造成估计均值的偏移。一般来说，</a:t>
            </a:r>
            <a:r>
              <a:rPr lang="en-US" altLang="zh-CN" sz="2000" dirty="0">
                <a:solidFill>
                  <a:srgbClr val="262626"/>
                </a:solidFill>
                <a:latin typeface="微软雅黑" panose="020B0503020204020204" pitchFamily="34" charset="-122"/>
                <a:ea typeface="微软雅黑" panose="020B0503020204020204" pitchFamily="34" charset="-122"/>
              </a:rPr>
              <a:t>mean-pooling</a:t>
            </a:r>
            <a:r>
              <a:rPr lang="zh-CN" altLang="en-US" sz="2000" dirty="0">
                <a:solidFill>
                  <a:srgbClr val="262626"/>
                </a:solidFill>
                <a:latin typeface="微软雅黑" panose="020B0503020204020204" pitchFamily="34" charset="-122"/>
                <a:ea typeface="微软雅黑" panose="020B0503020204020204" pitchFamily="34" charset="-122"/>
              </a:rPr>
              <a:t>能减小第一种误差，更多的保留图像的背景信息，</a:t>
            </a:r>
            <a:r>
              <a:rPr lang="en-US" altLang="zh-CN" sz="2000" dirty="0">
                <a:solidFill>
                  <a:srgbClr val="262626"/>
                </a:solidFill>
                <a:latin typeface="微软雅黑" panose="020B0503020204020204" pitchFamily="34" charset="-122"/>
                <a:ea typeface="微软雅黑" panose="020B0503020204020204" pitchFamily="34" charset="-122"/>
              </a:rPr>
              <a:t>max-pooling</a:t>
            </a:r>
            <a:r>
              <a:rPr lang="zh-CN" altLang="en-US" sz="2000" dirty="0">
                <a:solidFill>
                  <a:srgbClr val="262626"/>
                </a:solidFill>
                <a:latin typeface="微软雅黑" panose="020B0503020204020204" pitchFamily="34" charset="-122"/>
                <a:ea typeface="微软雅黑" panose="020B0503020204020204" pitchFamily="34" charset="-122"/>
              </a:rPr>
              <a:t>能减小第二种误差，更多的保留纹理信息。在平均意义上，与</a:t>
            </a:r>
            <a:r>
              <a:rPr lang="en-US" altLang="zh-CN" sz="2000" dirty="0">
                <a:solidFill>
                  <a:srgbClr val="262626"/>
                </a:solidFill>
                <a:latin typeface="微软雅黑" panose="020B0503020204020204" pitchFamily="34" charset="-122"/>
                <a:ea typeface="微软雅黑" panose="020B0503020204020204" pitchFamily="34" charset="-122"/>
              </a:rPr>
              <a:t>mean-pooling</a:t>
            </a:r>
            <a:r>
              <a:rPr lang="zh-CN" altLang="en-US" sz="2000" dirty="0">
                <a:solidFill>
                  <a:srgbClr val="262626"/>
                </a:solidFill>
                <a:latin typeface="微软雅黑" panose="020B0503020204020204" pitchFamily="34" charset="-122"/>
                <a:ea typeface="微软雅黑" panose="020B0503020204020204" pitchFamily="34" charset="-122"/>
              </a:rPr>
              <a:t>近似，在局部意义上，则服从</a:t>
            </a:r>
            <a:r>
              <a:rPr lang="en-US" altLang="zh-CN" sz="2000" dirty="0">
                <a:solidFill>
                  <a:srgbClr val="262626"/>
                </a:solidFill>
                <a:latin typeface="微软雅黑" panose="020B0503020204020204" pitchFamily="34" charset="-122"/>
                <a:ea typeface="微软雅黑" panose="020B0503020204020204" pitchFamily="34" charset="-122"/>
              </a:rPr>
              <a:t>max-pooling</a:t>
            </a:r>
            <a:r>
              <a:rPr lang="zh-CN" altLang="en-US" sz="2000" dirty="0">
                <a:solidFill>
                  <a:srgbClr val="262626"/>
                </a:solidFill>
                <a:latin typeface="微软雅黑" panose="020B0503020204020204" pitchFamily="34" charset="-122"/>
                <a:ea typeface="微软雅黑" panose="020B0503020204020204" pitchFamily="34" charset="-122"/>
              </a:rPr>
              <a:t>的准则</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zh-CN" altLang="en-US" sz="2000" dirty="0">
              <a:solidFill>
                <a:srgbClr val="262626"/>
              </a:solidFill>
              <a:latin typeface="微软雅黑" panose="020B0503020204020204" pitchFamily="34" charset="-122"/>
              <a:ea typeface="微软雅黑" panose="020B0503020204020204" pitchFamily="34" charset="-122"/>
            </a:endParaRPr>
          </a:p>
        </p:txBody>
      </p:sp>
      <p:sp>
        <p:nvSpPr>
          <p:cNvPr id="9" name="矩形 8"/>
          <p:cNvSpPr/>
          <p:nvPr/>
        </p:nvSpPr>
        <p:spPr>
          <a:xfrm>
            <a:off x="858838" y="887413"/>
            <a:ext cx="2190023" cy="461665"/>
          </a:xfrm>
          <a:prstGeom prst="rect">
            <a:avLst/>
          </a:prstGeom>
        </p:spPr>
        <p:txBody>
          <a:bodyPr wrap="none">
            <a:spAutoFit/>
          </a:bodyPr>
          <a:lstStyle/>
          <a:p>
            <a:pPr lvl="0"/>
            <a:r>
              <a:rPr lang="en-US" altLang="zh-CN" sz="2400" b="1" dirty="0">
                <a:solidFill>
                  <a:srgbClr val="262626"/>
                </a:solidFill>
                <a:latin typeface="微软雅黑" panose="020B0503020204020204" pitchFamily="34" charset="-122"/>
                <a:ea typeface="微软雅黑" panose="020B0503020204020204" pitchFamily="34" charset="-122"/>
              </a:rPr>
              <a:t>3</a:t>
            </a:r>
            <a:r>
              <a:rPr lang="en-US" altLang="zh-CN" sz="2400" b="1" dirty="0" smtClean="0">
                <a:solidFill>
                  <a:srgbClr val="262626"/>
                </a:solidFill>
                <a:latin typeface="微软雅黑" panose="020B0503020204020204" pitchFamily="34" charset="-122"/>
                <a:ea typeface="微软雅黑" panose="020B0503020204020204" pitchFamily="34" charset="-122"/>
              </a:rPr>
              <a:t>.3</a:t>
            </a:r>
            <a:r>
              <a:rPr lang="zh-CN" altLang="en-US" sz="2400" b="1" dirty="0" smtClean="0">
                <a:solidFill>
                  <a:srgbClr val="262626"/>
                </a:solidFill>
                <a:latin typeface="微软雅黑" panose="020B0503020204020204" pitchFamily="34" charset="-122"/>
                <a:ea typeface="微软雅黑" panose="020B0503020204020204" pitchFamily="34" charset="-122"/>
              </a:rPr>
              <a:t>池化的方式</a:t>
            </a:r>
            <a:endParaRPr lang="zh-CN" altLang="en-US" dirty="0">
              <a:solidFill>
                <a:srgbClr val="000000"/>
              </a:solidFill>
            </a:endParaRPr>
          </a:p>
        </p:txBody>
      </p:sp>
    </p:spTree>
    <p:extLst>
      <p:ext uri="{BB962C8B-B14F-4D97-AF65-F5344CB8AC3E}">
        <p14:creationId xmlns:p14="http://schemas.microsoft.com/office/powerpoint/2010/main" val="2737400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3</a:t>
            </a:r>
            <a:r>
              <a:rPr lang="zh-CN" altLang="en-US" sz="2400" b="1" dirty="0" smtClean="0">
                <a:solidFill>
                  <a:srgbClr val="404040"/>
                </a:solidFill>
                <a:latin typeface="微软雅黑" panose="020B0503020204020204" pitchFamily="34" charset="-122"/>
                <a:ea typeface="微软雅黑" panose="020B0503020204020204" pitchFamily="34" charset="-122"/>
              </a:rPr>
              <a:t>、池化层</a:t>
            </a:r>
            <a:endParaRPr lang="zh-CN" altLang="zh-CN" sz="2400" b="1" dirty="0">
              <a:solidFill>
                <a:srgbClr val="404040"/>
              </a:solidFill>
            </a:endParaRPr>
          </a:p>
        </p:txBody>
      </p:sp>
      <p:pic>
        <p:nvPicPr>
          <p:cNvPr id="7170" name="Picture 2" descr="è¿éå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95" y="1060132"/>
            <a:ext cx="9018905" cy="543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06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074" name="右箭头 2"/>
          <p:cNvSpPr>
            <a:spLocks noChangeArrowheads="1"/>
          </p:cNvSpPr>
          <p:nvPr/>
        </p:nvSpPr>
        <p:spPr bwMode="auto">
          <a:xfrm>
            <a:off x="276225" y="0"/>
            <a:ext cx="5630863" cy="6858000"/>
          </a:xfrm>
          <a:prstGeom prst="rightArrow">
            <a:avLst>
              <a:gd name="adj1" fmla="val 100000"/>
              <a:gd name="adj2" fmla="val 40037"/>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5" name="右箭头 1"/>
          <p:cNvSpPr>
            <a:spLocks noChangeArrowheads="1"/>
          </p:cNvSpPr>
          <p:nvPr/>
        </p:nvSpPr>
        <p:spPr bwMode="auto">
          <a:xfrm>
            <a:off x="0" y="0"/>
            <a:ext cx="5486400" cy="6858000"/>
          </a:xfrm>
          <a:prstGeom prst="rightArrow">
            <a:avLst>
              <a:gd name="adj1" fmla="val 100000"/>
              <a:gd name="adj2" fmla="val 40037"/>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6" name="文本框 3"/>
          <p:cNvSpPr txBox="1">
            <a:spLocks noChangeArrowheads="1"/>
          </p:cNvSpPr>
          <p:nvPr/>
        </p:nvSpPr>
        <p:spPr bwMode="auto">
          <a:xfrm>
            <a:off x="1349375" y="1538288"/>
            <a:ext cx="1746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13800" dirty="0">
                <a:latin typeface="方正剪纸简体" pitchFamily="65" charset="-122"/>
                <a:ea typeface="方正剪纸简体" pitchFamily="65" charset="-122"/>
              </a:rPr>
              <a:t>目录</a:t>
            </a:r>
          </a:p>
        </p:txBody>
      </p:sp>
      <p:sp>
        <p:nvSpPr>
          <p:cNvPr id="3077" name="矩形 4"/>
          <p:cNvSpPr>
            <a:spLocks noChangeArrowheads="1"/>
          </p:cNvSpPr>
          <p:nvPr/>
        </p:nvSpPr>
        <p:spPr bwMode="auto">
          <a:xfrm rot="2575801">
            <a:off x="7048500" y="9001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5"/>
          <p:cNvSpPr>
            <a:spLocks noChangeArrowheads="1"/>
          </p:cNvSpPr>
          <p:nvPr/>
        </p:nvSpPr>
        <p:spPr bwMode="auto">
          <a:xfrm rot="2575801">
            <a:off x="6896100" y="9001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9" name="矩形 6"/>
          <p:cNvSpPr>
            <a:spLocks noChangeArrowheads="1"/>
          </p:cNvSpPr>
          <p:nvPr/>
        </p:nvSpPr>
        <p:spPr bwMode="auto">
          <a:xfrm rot="2575801">
            <a:off x="7048500" y="23479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矩形 7"/>
          <p:cNvSpPr>
            <a:spLocks noChangeArrowheads="1"/>
          </p:cNvSpPr>
          <p:nvPr/>
        </p:nvSpPr>
        <p:spPr bwMode="auto">
          <a:xfrm rot="2575801">
            <a:off x="6896100" y="23479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矩形 8"/>
          <p:cNvSpPr>
            <a:spLocks noChangeArrowheads="1"/>
          </p:cNvSpPr>
          <p:nvPr/>
        </p:nvSpPr>
        <p:spPr bwMode="auto">
          <a:xfrm rot="2575801">
            <a:off x="7048500" y="37957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2" name="矩形 9"/>
          <p:cNvSpPr>
            <a:spLocks noChangeArrowheads="1"/>
          </p:cNvSpPr>
          <p:nvPr/>
        </p:nvSpPr>
        <p:spPr bwMode="auto">
          <a:xfrm rot="2575801">
            <a:off x="6896100" y="37957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文本框 12"/>
          <p:cNvSpPr txBox="1">
            <a:spLocks noChangeArrowheads="1"/>
          </p:cNvSpPr>
          <p:nvPr/>
        </p:nvSpPr>
        <p:spPr bwMode="auto">
          <a:xfrm>
            <a:off x="6999288" y="909638"/>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1</a:t>
            </a:r>
            <a:endParaRPr lang="zh-CN" altLang="en-US" sz="4000">
              <a:solidFill>
                <a:schemeClr val="bg1"/>
              </a:solidFill>
              <a:latin typeface="方正剪纸简体" pitchFamily="65" charset="-122"/>
              <a:ea typeface="方正剪纸简体" pitchFamily="65" charset="-122"/>
            </a:endParaRPr>
          </a:p>
        </p:txBody>
      </p:sp>
      <p:sp>
        <p:nvSpPr>
          <p:cNvPr id="3086" name="文本框 13"/>
          <p:cNvSpPr txBox="1">
            <a:spLocks noChangeArrowheads="1"/>
          </p:cNvSpPr>
          <p:nvPr/>
        </p:nvSpPr>
        <p:spPr bwMode="auto">
          <a:xfrm>
            <a:off x="6999288" y="2341563"/>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2</a:t>
            </a:r>
            <a:endParaRPr lang="zh-CN" altLang="en-US" sz="4000">
              <a:solidFill>
                <a:schemeClr val="bg1"/>
              </a:solidFill>
              <a:latin typeface="方正剪纸简体" pitchFamily="65" charset="-122"/>
              <a:ea typeface="方正剪纸简体" pitchFamily="65" charset="-122"/>
            </a:endParaRPr>
          </a:p>
        </p:txBody>
      </p:sp>
      <p:sp>
        <p:nvSpPr>
          <p:cNvPr id="3087" name="文本框 14"/>
          <p:cNvSpPr txBox="1">
            <a:spLocks noChangeArrowheads="1"/>
          </p:cNvSpPr>
          <p:nvPr/>
        </p:nvSpPr>
        <p:spPr bwMode="auto">
          <a:xfrm>
            <a:off x="6999288" y="3805238"/>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3</a:t>
            </a:r>
            <a:endParaRPr lang="zh-CN" altLang="en-US" sz="4000">
              <a:solidFill>
                <a:schemeClr val="bg1"/>
              </a:solidFill>
              <a:latin typeface="方正剪纸简体" pitchFamily="65" charset="-122"/>
              <a:ea typeface="方正剪纸简体" pitchFamily="65" charset="-122"/>
            </a:endParaRPr>
          </a:p>
        </p:txBody>
      </p:sp>
      <p:sp>
        <p:nvSpPr>
          <p:cNvPr id="3089" name="圆角矩形 16"/>
          <p:cNvSpPr>
            <a:spLocks noChangeArrowheads="1"/>
          </p:cNvSpPr>
          <p:nvPr/>
        </p:nvSpPr>
        <p:spPr bwMode="auto">
          <a:xfrm>
            <a:off x="8447088" y="908050"/>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0" name="圆角矩形 17"/>
          <p:cNvSpPr>
            <a:spLocks noChangeArrowheads="1"/>
          </p:cNvSpPr>
          <p:nvPr/>
        </p:nvSpPr>
        <p:spPr bwMode="auto">
          <a:xfrm>
            <a:off x="8447088" y="2420938"/>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圆角矩形 18"/>
          <p:cNvSpPr>
            <a:spLocks noChangeArrowheads="1"/>
          </p:cNvSpPr>
          <p:nvPr/>
        </p:nvSpPr>
        <p:spPr bwMode="auto">
          <a:xfrm>
            <a:off x="8469313" y="3829050"/>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3" name="文本框 20"/>
          <p:cNvSpPr txBox="1">
            <a:spLocks noChangeArrowheads="1"/>
          </p:cNvSpPr>
          <p:nvPr/>
        </p:nvSpPr>
        <p:spPr bwMode="auto">
          <a:xfrm>
            <a:off x="9069388" y="1063625"/>
            <a:ext cx="2759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rPr>
              <a:t>卷积神经网络</a:t>
            </a:r>
            <a:endParaRPr lang="zh-CN" altLang="en-US" sz="1800" dirty="0">
              <a:latin typeface="微软雅黑" panose="020B0503020204020204" pitchFamily="34" charset="-122"/>
              <a:ea typeface="微软雅黑" panose="020B0503020204020204" pitchFamily="34" charset="-122"/>
            </a:endParaRPr>
          </a:p>
        </p:txBody>
      </p:sp>
      <p:sp>
        <p:nvSpPr>
          <p:cNvPr id="3094" name="文本框 21"/>
          <p:cNvSpPr txBox="1">
            <a:spLocks noChangeArrowheads="1"/>
          </p:cNvSpPr>
          <p:nvPr/>
        </p:nvSpPr>
        <p:spPr bwMode="auto">
          <a:xfrm>
            <a:off x="9069388" y="2535238"/>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rPr>
              <a:t>卷积层</a:t>
            </a:r>
            <a:endParaRPr lang="zh-CN" altLang="en-US" sz="1800" dirty="0">
              <a:latin typeface="微软雅黑" panose="020B0503020204020204" pitchFamily="34" charset="-122"/>
              <a:ea typeface="微软雅黑" panose="020B0503020204020204" pitchFamily="34" charset="-122"/>
            </a:endParaRPr>
          </a:p>
        </p:txBody>
      </p:sp>
      <p:sp>
        <p:nvSpPr>
          <p:cNvPr id="3095" name="文本框 21"/>
          <p:cNvSpPr txBox="1">
            <a:spLocks noChangeArrowheads="1"/>
          </p:cNvSpPr>
          <p:nvPr/>
        </p:nvSpPr>
        <p:spPr bwMode="auto">
          <a:xfrm>
            <a:off x="9069388" y="3908425"/>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smtClean="0">
                <a:latin typeface="微软雅黑" panose="020B0503020204020204" pitchFamily="34" charset="-122"/>
                <a:ea typeface="微软雅黑" panose="020B0503020204020204" pitchFamily="34" charset="-122"/>
              </a:rPr>
              <a:t>池化层</a:t>
            </a:r>
            <a:endParaRPr lang="zh-CN" altLang="en-US" sz="1800" dirty="0">
              <a:latin typeface="微软雅黑" panose="020B0503020204020204" pitchFamily="34" charset="-122"/>
              <a:ea typeface="微软雅黑" panose="020B0503020204020204" pitchFamily="34" charset="-122"/>
            </a:endParaRPr>
          </a:p>
        </p:txBody>
      </p:sp>
      <p:sp>
        <p:nvSpPr>
          <p:cNvPr id="20" name="矩形 8"/>
          <p:cNvSpPr>
            <a:spLocks noChangeArrowheads="1"/>
          </p:cNvSpPr>
          <p:nvPr/>
        </p:nvSpPr>
        <p:spPr bwMode="auto">
          <a:xfrm rot="2575801">
            <a:off x="7120643" y="529969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1" name="矩形 9"/>
          <p:cNvSpPr>
            <a:spLocks noChangeArrowheads="1"/>
          </p:cNvSpPr>
          <p:nvPr/>
        </p:nvSpPr>
        <p:spPr bwMode="auto">
          <a:xfrm rot="2575801">
            <a:off x="6968243" y="529969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2" name="文本框 14"/>
          <p:cNvSpPr txBox="1">
            <a:spLocks noChangeArrowheads="1"/>
          </p:cNvSpPr>
          <p:nvPr/>
        </p:nvSpPr>
        <p:spPr bwMode="auto">
          <a:xfrm>
            <a:off x="7071431" y="5309218"/>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dirty="0">
                <a:solidFill>
                  <a:schemeClr val="bg1"/>
                </a:solidFill>
                <a:latin typeface="方正剪纸简体" pitchFamily="65" charset="-122"/>
                <a:ea typeface="方正剪纸简体" pitchFamily="65" charset="-122"/>
              </a:rPr>
              <a:t>4</a:t>
            </a:r>
            <a:endParaRPr lang="zh-CN" altLang="en-US" sz="4000" dirty="0">
              <a:solidFill>
                <a:schemeClr val="bg1"/>
              </a:solidFill>
              <a:latin typeface="方正剪纸简体" pitchFamily="65" charset="-122"/>
              <a:ea typeface="方正剪纸简体" pitchFamily="65" charset="-122"/>
            </a:endParaRPr>
          </a:p>
        </p:txBody>
      </p:sp>
      <p:sp>
        <p:nvSpPr>
          <p:cNvPr id="23" name="圆角矩形 18"/>
          <p:cNvSpPr>
            <a:spLocks noChangeArrowheads="1"/>
          </p:cNvSpPr>
          <p:nvPr/>
        </p:nvSpPr>
        <p:spPr bwMode="auto">
          <a:xfrm>
            <a:off x="8447087" y="5327973"/>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4" name="文本框 21"/>
          <p:cNvSpPr txBox="1">
            <a:spLocks noChangeArrowheads="1"/>
          </p:cNvSpPr>
          <p:nvPr/>
        </p:nvSpPr>
        <p:spPr bwMode="auto">
          <a:xfrm>
            <a:off x="9069387" y="5410618"/>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dirty="0" smtClean="0">
                <a:latin typeface="微软雅黑" panose="020B0503020204020204" pitchFamily="34" charset="-122"/>
                <a:ea typeface="微软雅黑" panose="020B0503020204020204" pitchFamily="34" charset="-122"/>
              </a:rPr>
              <a:t>BP</a:t>
            </a:r>
            <a:r>
              <a:rPr lang="zh-CN" altLang="en-US" sz="1800" dirty="0" smtClean="0">
                <a:latin typeface="微软雅黑" panose="020B0503020204020204" pitchFamily="34" charset="-122"/>
                <a:ea typeface="微软雅黑" panose="020B0503020204020204" pitchFamily="34" charset="-122"/>
              </a:rPr>
              <a:t>算法</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3</a:t>
            </a:r>
            <a:r>
              <a:rPr lang="zh-CN" altLang="en-US" sz="2400" b="1" dirty="0" smtClean="0">
                <a:solidFill>
                  <a:srgbClr val="404040"/>
                </a:solidFill>
                <a:latin typeface="微软雅黑" panose="020B0503020204020204" pitchFamily="34" charset="-122"/>
                <a:ea typeface="微软雅黑" panose="020B0503020204020204" pitchFamily="34" charset="-122"/>
              </a:rPr>
              <a:t>、池化层</a:t>
            </a:r>
            <a:endParaRPr lang="zh-CN" altLang="zh-CN" sz="2400" b="1" dirty="0">
              <a:solidFill>
                <a:srgbClr val="404040"/>
              </a:solidFill>
            </a:endParaRPr>
          </a:p>
        </p:txBody>
      </p:sp>
      <p:sp>
        <p:nvSpPr>
          <p:cNvPr id="8" name="矩形 7"/>
          <p:cNvSpPr/>
          <p:nvPr/>
        </p:nvSpPr>
        <p:spPr>
          <a:xfrm>
            <a:off x="858838" y="887413"/>
            <a:ext cx="10007282" cy="1323439"/>
          </a:xfrm>
          <a:prstGeom prst="rect">
            <a:avLst/>
          </a:prstGeom>
        </p:spPr>
        <p:txBody>
          <a:bodyPr wrap="square">
            <a:spAutoFit/>
          </a:bodyPr>
          <a:lstStyle/>
          <a:p>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重叠池化（</a:t>
            </a:r>
            <a:r>
              <a:rPr lang="en-US" altLang="zh-CN" sz="2000" dirty="0">
                <a:solidFill>
                  <a:srgbClr val="262626"/>
                </a:solidFill>
                <a:latin typeface="微软雅黑" panose="020B0503020204020204" pitchFamily="34" charset="-122"/>
                <a:ea typeface="微软雅黑" panose="020B0503020204020204" pitchFamily="34" charset="-122"/>
              </a:rPr>
              <a:t>Overlapping Pooling</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重叠池化的相邻池化窗口之间会有重叠区域</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en-US" altLang="zh-CN" sz="2000" dirty="0" smtClean="0">
                <a:solidFill>
                  <a:srgbClr val="262626"/>
                </a:solidFill>
                <a:latin typeface="微软雅黑" panose="020B0503020204020204" pitchFamily="34" charset="-122"/>
                <a:ea typeface="微软雅黑" panose="020B0503020204020204" pitchFamily="34" charset="-122"/>
              </a:rPr>
              <a:t>3</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空间金字塔池化（</a:t>
            </a:r>
            <a:r>
              <a:rPr lang="en-US" altLang="zh-CN" sz="2000" dirty="0">
                <a:solidFill>
                  <a:srgbClr val="262626"/>
                </a:solidFill>
                <a:latin typeface="微软雅黑" panose="020B0503020204020204" pitchFamily="34" charset="-122"/>
                <a:ea typeface="微软雅黑" panose="020B0503020204020204" pitchFamily="34" charset="-122"/>
              </a:rPr>
              <a:t>Spatial Pyramid Pooling</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空间金字塔池化拓展了卷积神经网络的实用性，使它能够以任意尺寸的图片作为</a:t>
            </a:r>
            <a:r>
              <a:rPr lang="zh-CN" altLang="en-US" sz="2000" dirty="0" smtClean="0">
                <a:solidFill>
                  <a:srgbClr val="262626"/>
                </a:solidFill>
                <a:latin typeface="微软雅黑" panose="020B0503020204020204" pitchFamily="34" charset="-122"/>
                <a:ea typeface="微软雅黑" panose="020B0503020204020204" pitchFamily="34" charset="-122"/>
              </a:rPr>
              <a:t>输入。</a:t>
            </a:r>
            <a:endParaRPr lang="en-US" altLang="zh-CN" sz="2000" dirty="0" smtClean="0">
              <a:solidFill>
                <a:srgbClr val="262626"/>
              </a:solidFill>
              <a:latin typeface="微软雅黑" panose="020B0503020204020204" pitchFamily="34" charset="-122"/>
              <a:ea typeface="微软雅黑" panose="020B0503020204020204" pitchFamily="34" charset="-122"/>
            </a:endParaRPr>
          </a:p>
        </p:txBody>
      </p:sp>
      <p:pic>
        <p:nvPicPr>
          <p:cNvPr id="8194" name="Picture 2" descr="https://img-blog.csdn.net/20150105213522578?watermark/2/text/aHR0cDovL2Jsb2cuY3Nkbi5uZXQvZGFuaWVsamlhbmZlbmc=/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2210852"/>
            <a:ext cx="8150225" cy="449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445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2161651"/>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FFC000"/>
          </a:solid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 name="组合 38"/>
          <p:cNvGrpSpPr>
            <a:grpSpLocks/>
          </p:cNvGrpSpPr>
          <p:nvPr/>
        </p:nvGrpSpPr>
        <p:grpSpPr bwMode="auto">
          <a:xfrm>
            <a:off x="2368550" y="2416175"/>
            <a:ext cx="1335088" cy="1327150"/>
            <a:chOff x="868363" y="2749550"/>
            <a:chExt cx="1182688" cy="1174750"/>
          </a:xfrm>
        </p:grpSpPr>
        <p:sp>
          <p:nvSpPr>
            <p:cNvPr id="17"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0"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1"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3"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4" name="文本框 39"/>
          <p:cNvSpPr txBox="1">
            <a:spLocks noChangeArrowheads="1"/>
          </p:cNvSpPr>
          <p:nvPr/>
        </p:nvSpPr>
        <p:spPr bwMode="auto">
          <a:xfrm>
            <a:off x="3703638" y="2973388"/>
            <a:ext cx="4741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smtClean="0">
                <a:solidFill>
                  <a:prstClr val="white"/>
                </a:solidFill>
                <a:latin typeface="微软雅黑" pitchFamily="34" charset="-122"/>
                <a:ea typeface="微软雅黑" pitchFamily="34" charset="-122"/>
              </a:rPr>
              <a:t>       </a:t>
            </a:r>
            <a:r>
              <a:rPr lang="en-US" altLang="zh-CN" sz="4400" b="1" dirty="0" smtClean="0">
                <a:solidFill>
                  <a:prstClr val="white"/>
                </a:solidFill>
                <a:latin typeface="微软雅黑" pitchFamily="34" charset="-122"/>
                <a:ea typeface="微软雅黑" pitchFamily="34" charset="-122"/>
              </a:rPr>
              <a:t>BP</a:t>
            </a:r>
            <a:r>
              <a:rPr lang="zh-CN" altLang="en-US" sz="4400" b="1" dirty="0" smtClean="0">
                <a:solidFill>
                  <a:prstClr val="white"/>
                </a:solidFill>
                <a:latin typeface="微软雅黑" pitchFamily="34" charset="-122"/>
                <a:ea typeface="微软雅黑" pitchFamily="34" charset="-122"/>
              </a:rPr>
              <a:t>算法</a:t>
            </a:r>
            <a:endParaRPr lang="zh-CN" altLang="en-US" sz="44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384781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983734"/>
            <a:ext cx="4339650" cy="461665"/>
          </a:xfrm>
          <a:prstGeom prst="rect">
            <a:avLst/>
          </a:prstGeom>
        </p:spPr>
        <p:txBody>
          <a:bodyPr wrap="none">
            <a:spAutoFit/>
          </a:bodyPr>
          <a:lstStyle/>
          <a:p>
            <a:r>
              <a:rPr lang="zh-CN" altLang="en-US" dirty="0">
                <a:solidFill>
                  <a:srgbClr val="4F4F4F"/>
                </a:solidFill>
                <a:latin typeface="-apple-system"/>
              </a:rPr>
              <a:t>　</a:t>
            </a:r>
            <a:r>
              <a:rPr lang="zh-CN" altLang="en-US" sz="2400" b="1" dirty="0">
                <a:solidFill>
                  <a:srgbClr val="262626"/>
                </a:solidFill>
                <a:latin typeface="微软雅黑" panose="020B0503020204020204" pitchFamily="34" charset="-122"/>
                <a:ea typeface="微软雅黑" panose="020B0503020204020204" pitchFamily="34" charset="-122"/>
              </a:rPr>
              <a:t>假设，你有这样一个网络层</a:t>
            </a:r>
            <a:r>
              <a:rPr lang="zh-CN" altLang="en-US" dirty="0">
                <a:solidFill>
                  <a:srgbClr val="4F4F4F"/>
                </a:solidFill>
                <a:latin typeface="-apple-system"/>
              </a:rPr>
              <a:t>：</a:t>
            </a:r>
            <a:endParaRPr lang="zh-CN" altLang="en-US" dirty="0"/>
          </a:p>
        </p:txBody>
      </p:sp>
      <p:pic>
        <p:nvPicPr>
          <p:cNvPr id="1026" name="Picture 2" descr="http://images2015.cnblogs.com/blog/853467/201606/853467-20160630141449671-10586727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1445399"/>
            <a:ext cx="6974522" cy="489444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523797" y="1609636"/>
            <a:ext cx="4536824" cy="3539430"/>
          </a:xfrm>
          <a:prstGeom prst="rect">
            <a:avLst/>
          </a:prstGeom>
        </p:spPr>
        <p:txBody>
          <a:bodyPr wrap="square">
            <a:spAutoFit/>
          </a:bodyPr>
          <a:lstStyle/>
          <a:p>
            <a:r>
              <a:rPr lang="en-US" altLang="zh-CN" dirty="0">
                <a:solidFill>
                  <a:srgbClr val="4F4F4F"/>
                </a:solidFill>
                <a:latin typeface="-apple-system"/>
              </a:rPr>
              <a:t> </a:t>
            </a:r>
            <a:r>
              <a:rPr lang="en-US" altLang="zh-CN" dirty="0" smtClean="0">
                <a:solidFill>
                  <a:srgbClr val="4F4F4F"/>
                </a:solidFill>
                <a:latin typeface="-apple-system"/>
              </a:rPr>
              <a:t>  </a:t>
            </a:r>
            <a:r>
              <a:rPr lang="zh-CN" altLang="en-US" sz="2800" dirty="0">
                <a:solidFill>
                  <a:srgbClr val="262626"/>
                </a:solidFill>
                <a:latin typeface="微软雅黑" panose="020B0503020204020204" pitchFamily="34" charset="-122"/>
                <a:ea typeface="微软雅黑" panose="020B0503020204020204" pitchFamily="34" charset="-122"/>
              </a:rPr>
              <a:t>第一层是输入层，包含两个神经元</a:t>
            </a:r>
            <a:r>
              <a:rPr lang="en-US" altLang="zh-CN" sz="2800" dirty="0">
                <a:solidFill>
                  <a:srgbClr val="262626"/>
                </a:solidFill>
                <a:latin typeface="微软雅黑" panose="020B0503020204020204" pitchFamily="34" charset="-122"/>
                <a:ea typeface="微软雅黑" panose="020B0503020204020204" pitchFamily="34" charset="-122"/>
              </a:rPr>
              <a:t>i1</a:t>
            </a:r>
            <a:r>
              <a:rPr lang="zh-CN" altLang="en-US" sz="2800" dirty="0">
                <a:solidFill>
                  <a:srgbClr val="262626"/>
                </a:solidFill>
                <a:latin typeface="微软雅黑" panose="020B0503020204020204" pitchFamily="34" charset="-122"/>
                <a:ea typeface="微软雅黑" panose="020B0503020204020204" pitchFamily="34" charset="-122"/>
              </a:rPr>
              <a:t>，</a:t>
            </a:r>
            <a:r>
              <a:rPr lang="en-US" altLang="zh-CN" sz="2800" dirty="0">
                <a:solidFill>
                  <a:srgbClr val="262626"/>
                </a:solidFill>
                <a:latin typeface="微软雅黑" panose="020B0503020204020204" pitchFamily="34" charset="-122"/>
                <a:ea typeface="微软雅黑" panose="020B0503020204020204" pitchFamily="34" charset="-122"/>
              </a:rPr>
              <a:t>i2</a:t>
            </a:r>
            <a:r>
              <a:rPr lang="zh-CN" altLang="en-US" sz="2800" dirty="0">
                <a:solidFill>
                  <a:srgbClr val="262626"/>
                </a:solidFill>
                <a:latin typeface="微软雅黑" panose="020B0503020204020204" pitchFamily="34" charset="-122"/>
                <a:ea typeface="微软雅黑" panose="020B0503020204020204" pitchFamily="34" charset="-122"/>
              </a:rPr>
              <a:t>，和截距项</a:t>
            </a:r>
            <a:r>
              <a:rPr lang="en-US" altLang="zh-CN" sz="2800" dirty="0">
                <a:solidFill>
                  <a:srgbClr val="262626"/>
                </a:solidFill>
                <a:latin typeface="微软雅黑" panose="020B0503020204020204" pitchFamily="34" charset="-122"/>
                <a:ea typeface="微软雅黑" panose="020B0503020204020204" pitchFamily="34" charset="-122"/>
              </a:rPr>
              <a:t>b1</a:t>
            </a:r>
            <a:r>
              <a:rPr lang="zh-CN" altLang="en-US" sz="2800" dirty="0">
                <a:solidFill>
                  <a:srgbClr val="262626"/>
                </a:solidFill>
                <a:latin typeface="微软雅黑" panose="020B0503020204020204" pitchFamily="34" charset="-122"/>
                <a:ea typeface="微软雅黑" panose="020B0503020204020204" pitchFamily="34" charset="-122"/>
              </a:rPr>
              <a:t>；第二层是隐含层，包含两个神经元</a:t>
            </a:r>
            <a:r>
              <a:rPr lang="en-US" altLang="zh-CN" sz="2800" dirty="0">
                <a:solidFill>
                  <a:srgbClr val="262626"/>
                </a:solidFill>
                <a:latin typeface="微软雅黑" panose="020B0503020204020204" pitchFamily="34" charset="-122"/>
                <a:ea typeface="微软雅黑" panose="020B0503020204020204" pitchFamily="34" charset="-122"/>
              </a:rPr>
              <a:t>h1,h2</a:t>
            </a:r>
            <a:r>
              <a:rPr lang="zh-CN" altLang="en-US" sz="2800" dirty="0">
                <a:solidFill>
                  <a:srgbClr val="262626"/>
                </a:solidFill>
                <a:latin typeface="微软雅黑" panose="020B0503020204020204" pitchFamily="34" charset="-122"/>
                <a:ea typeface="微软雅黑" panose="020B0503020204020204" pitchFamily="34" charset="-122"/>
              </a:rPr>
              <a:t>和截距项</a:t>
            </a:r>
            <a:r>
              <a:rPr lang="en-US" altLang="zh-CN" sz="2800" dirty="0">
                <a:solidFill>
                  <a:srgbClr val="262626"/>
                </a:solidFill>
                <a:latin typeface="微软雅黑" panose="020B0503020204020204" pitchFamily="34" charset="-122"/>
                <a:ea typeface="微软雅黑" panose="020B0503020204020204" pitchFamily="34" charset="-122"/>
              </a:rPr>
              <a:t>b2</a:t>
            </a:r>
            <a:r>
              <a:rPr lang="zh-CN" altLang="en-US" sz="2800" dirty="0">
                <a:solidFill>
                  <a:srgbClr val="262626"/>
                </a:solidFill>
                <a:latin typeface="微软雅黑" panose="020B0503020204020204" pitchFamily="34" charset="-122"/>
                <a:ea typeface="微软雅黑" panose="020B0503020204020204" pitchFamily="34" charset="-122"/>
              </a:rPr>
              <a:t>，第三层是输出</a:t>
            </a:r>
            <a:r>
              <a:rPr lang="en-US" altLang="zh-CN" sz="2800" dirty="0">
                <a:solidFill>
                  <a:srgbClr val="262626"/>
                </a:solidFill>
                <a:latin typeface="微软雅黑" panose="020B0503020204020204" pitchFamily="34" charset="-122"/>
                <a:ea typeface="微软雅黑" panose="020B0503020204020204" pitchFamily="34" charset="-122"/>
              </a:rPr>
              <a:t>o1,o2</a:t>
            </a:r>
            <a:r>
              <a:rPr lang="zh-CN" altLang="en-US" sz="2800" dirty="0">
                <a:solidFill>
                  <a:srgbClr val="262626"/>
                </a:solidFill>
                <a:latin typeface="微软雅黑" panose="020B0503020204020204" pitchFamily="34" charset="-122"/>
                <a:ea typeface="微软雅黑" panose="020B0503020204020204" pitchFamily="34" charset="-122"/>
              </a:rPr>
              <a:t>，每条线上标的</a:t>
            </a:r>
            <a:r>
              <a:rPr lang="en-US" altLang="zh-CN" sz="2800" dirty="0" err="1">
                <a:solidFill>
                  <a:srgbClr val="262626"/>
                </a:solidFill>
                <a:latin typeface="微软雅黑" panose="020B0503020204020204" pitchFamily="34" charset="-122"/>
                <a:ea typeface="微软雅黑" panose="020B0503020204020204" pitchFamily="34" charset="-122"/>
              </a:rPr>
              <a:t>wi</a:t>
            </a:r>
            <a:r>
              <a:rPr lang="zh-CN" altLang="en-US" sz="2800" dirty="0">
                <a:solidFill>
                  <a:srgbClr val="262626"/>
                </a:solidFill>
                <a:latin typeface="微软雅黑" panose="020B0503020204020204" pitchFamily="34" charset="-122"/>
                <a:ea typeface="微软雅黑" panose="020B0503020204020204" pitchFamily="34" charset="-122"/>
              </a:rPr>
              <a:t>是层与层之间连接的权重，激活函数我们默认为</a:t>
            </a:r>
            <a:r>
              <a:rPr lang="en-US" altLang="zh-CN" sz="2800" dirty="0">
                <a:solidFill>
                  <a:srgbClr val="262626"/>
                </a:solidFill>
                <a:latin typeface="微软雅黑" panose="020B0503020204020204" pitchFamily="34" charset="-122"/>
                <a:ea typeface="微软雅黑" panose="020B0503020204020204" pitchFamily="34" charset="-122"/>
              </a:rPr>
              <a:t>sigmoid</a:t>
            </a:r>
            <a:r>
              <a:rPr lang="zh-CN" altLang="en-US" sz="2800" dirty="0">
                <a:solidFill>
                  <a:srgbClr val="262626"/>
                </a:solidFill>
                <a:latin typeface="微软雅黑" panose="020B0503020204020204" pitchFamily="34" charset="-122"/>
                <a:ea typeface="微软雅黑" panose="020B0503020204020204" pitchFamily="34" charset="-122"/>
              </a:rPr>
              <a:t>函数。</a:t>
            </a:r>
          </a:p>
        </p:txBody>
      </p:sp>
    </p:spTree>
    <p:extLst>
      <p:ext uri="{BB962C8B-B14F-4D97-AF65-F5344CB8AC3E}">
        <p14:creationId xmlns:p14="http://schemas.microsoft.com/office/powerpoint/2010/main" val="1646814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887413"/>
            <a:ext cx="4493538" cy="461665"/>
          </a:xfrm>
          <a:prstGeom prst="rect">
            <a:avLst/>
          </a:prstGeom>
        </p:spPr>
        <p:txBody>
          <a:bodyPr wrap="none">
            <a:spAutoFit/>
          </a:bodyPr>
          <a:lstStyle/>
          <a:p>
            <a:r>
              <a:rPr lang="zh-CN" altLang="en-US" sz="2400" b="1" dirty="0">
                <a:solidFill>
                  <a:srgbClr val="262626"/>
                </a:solidFill>
                <a:latin typeface="微软雅黑" panose="020B0503020204020204" pitchFamily="34" charset="-122"/>
                <a:ea typeface="微软雅黑" panose="020B0503020204020204" pitchFamily="34" charset="-122"/>
              </a:rPr>
              <a:t>现在对他们赋上初值，如下图：</a:t>
            </a:r>
          </a:p>
        </p:txBody>
      </p:sp>
      <p:pic>
        <p:nvPicPr>
          <p:cNvPr id="2050" name="Picture 2" descr="http://images2015.cnblogs.com/blog/853467/201606/853467-20160630142019140-4023633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03" y="1558415"/>
            <a:ext cx="6459537" cy="50576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09360" y="1118245"/>
            <a:ext cx="5608320" cy="1631216"/>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其中，输入数据  </a:t>
            </a:r>
            <a:r>
              <a:rPr lang="en-US" altLang="zh-CN" sz="2000" dirty="0">
                <a:solidFill>
                  <a:srgbClr val="262626"/>
                </a:solidFill>
                <a:latin typeface="微软雅黑" panose="020B0503020204020204" pitchFamily="34" charset="-122"/>
                <a:ea typeface="微软雅黑" panose="020B0503020204020204" pitchFamily="34" charset="-122"/>
              </a:rPr>
              <a:t>i1=0.05</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i2=0.10;</a:t>
            </a:r>
          </a:p>
          <a:p>
            <a:r>
              <a:rPr lang="zh-CN" altLang="en-US" sz="2000" dirty="0">
                <a:solidFill>
                  <a:srgbClr val="262626"/>
                </a:solidFill>
                <a:latin typeface="微软雅黑" panose="020B0503020204020204" pitchFamily="34" charset="-122"/>
                <a:ea typeface="微软雅黑" panose="020B0503020204020204" pitchFamily="34" charset="-122"/>
              </a:rPr>
              <a:t>输出数据 </a:t>
            </a:r>
            <a:r>
              <a:rPr lang="en-US" altLang="zh-CN" sz="2000" dirty="0">
                <a:solidFill>
                  <a:srgbClr val="262626"/>
                </a:solidFill>
                <a:latin typeface="微软雅黑" panose="020B0503020204020204" pitchFamily="34" charset="-122"/>
                <a:ea typeface="微软雅黑" panose="020B0503020204020204" pitchFamily="34" charset="-122"/>
              </a:rPr>
              <a:t>o1=0.01,o2=0.99;</a:t>
            </a:r>
          </a:p>
          <a:p>
            <a:r>
              <a:rPr lang="zh-CN" altLang="en-US" sz="2000" dirty="0">
                <a:solidFill>
                  <a:srgbClr val="262626"/>
                </a:solidFill>
                <a:latin typeface="微软雅黑" panose="020B0503020204020204" pitchFamily="34" charset="-122"/>
                <a:ea typeface="微软雅黑" panose="020B0503020204020204" pitchFamily="34" charset="-122"/>
              </a:rPr>
              <a:t>初始权重 </a:t>
            </a:r>
            <a:r>
              <a:rPr lang="en-US" altLang="zh-CN" sz="2000" dirty="0">
                <a:solidFill>
                  <a:srgbClr val="262626"/>
                </a:solidFill>
                <a:latin typeface="微软雅黑" panose="020B0503020204020204" pitchFamily="34" charset="-122"/>
                <a:ea typeface="微软雅黑" panose="020B0503020204020204" pitchFamily="34" charset="-122"/>
              </a:rPr>
              <a:t>w1=0.15,w2=0.20,w3=0.25,w4=0.30;</a:t>
            </a:r>
          </a:p>
          <a:p>
            <a:r>
              <a:rPr lang="en-US" altLang="zh-CN" sz="2000" dirty="0">
                <a:solidFill>
                  <a:srgbClr val="262626"/>
                </a:solidFill>
                <a:latin typeface="微软雅黑" panose="020B0503020204020204" pitchFamily="34" charset="-122"/>
                <a:ea typeface="微软雅黑" panose="020B0503020204020204" pitchFamily="34" charset="-122"/>
              </a:rPr>
              <a:t>w5=0.40,w6=0.45,w7=0.50,w8=0.55</a:t>
            </a:r>
          </a:p>
        </p:txBody>
      </p:sp>
      <p:sp>
        <p:nvSpPr>
          <p:cNvPr id="4" name="矩形 3"/>
          <p:cNvSpPr/>
          <p:nvPr/>
        </p:nvSpPr>
        <p:spPr>
          <a:xfrm>
            <a:off x="6309360" y="3440924"/>
            <a:ext cx="5471160" cy="707886"/>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目标：给出输入数据</a:t>
            </a:r>
            <a:r>
              <a:rPr lang="en-US" altLang="zh-CN" sz="2000" dirty="0">
                <a:solidFill>
                  <a:srgbClr val="262626"/>
                </a:solidFill>
                <a:latin typeface="微软雅黑" panose="020B0503020204020204" pitchFamily="34" charset="-122"/>
                <a:ea typeface="微软雅黑" panose="020B0503020204020204" pitchFamily="34" charset="-122"/>
              </a:rPr>
              <a:t>i1,i2(0.05</a:t>
            </a:r>
            <a:r>
              <a:rPr lang="zh-CN" altLang="en-US" sz="2000" dirty="0">
                <a:solidFill>
                  <a:srgbClr val="262626"/>
                </a:solidFill>
                <a:latin typeface="微软雅黑" panose="020B0503020204020204" pitchFamily="34" charset="-122"/>
                <a:ea typeface="微软雅黑" panose="020B0503020204020204" pitchFamily="34" charset="-122"/>
              </a:rPr>
              <a:t>和</a:t>
            </a:r>
            <a:r>
              <a:rPr lang="en-US" altLang="zh-CN" sz="2000" dirty="0">
                <a:solidFill>
                  <a:srgbClr val="262626"/>
                </a:solidFill>
                <a:latin typeface="微软雅黑" panose="020B0503020204020204" pitchFamily="34" charset="-122"/>
                <a:ea typeface="微软雅黑" panose="020B0503020204020204" pitchFamily="34" charset="-122"/>
              </a:rPr>
              <a:t>0.10)</a:t>
            </a:r>
            <a:r>
              <a:rPr lang="zh-CN" altLang="en-US" sz="2000" dirty="0">
                <a:solidFill>
                  <a:srgbClr val="262626"/>
                </a:solidFill>
                <a:latin typeface="微软雅黑" panose="020B0503020204020204" pitchFamily="34" charset="-122"/>
                <a:ea typeface="微软雅黑" panose="020B0503020204020204" pitchFamily="34" charset="-122"/>
              </a:rPr>
              <a:t>，使输出尽可能与原始输出</a:t>
            </a:r>
            <a:r>
              <a:rPr lang="en-US" altLang="zh-CN" sz="2000" dirty="0">
                <a:solidFill>
                  <a:srgbClr val="262626"/>
                </a:solidFill>
                <a:latin typeface="微软雅黑" panose="020B0503020204020204" pitchFamily="34" charset="-122"/>
                <a:ea typeface="微软雅黑" panose="020B0503020204020204" pitchFamily="34" charset="-122"/>
              </a:rPr>
              <a:t>o1,o2(0.01</a:t>
            </a:r>
            <a:r>
              <a:rPr lang="zh-CN" altLang="en-US" sz="2000" dirty="0">
                <a:solidFill>
                  <a:srgbClr val="262626"/>
                </a:solidFill>
                <a:latin typeface="微软雅黑" panose="020B0503020204020204" pitchFamily="34" charset="-122"/>
                <a:ea typeface="微软雅黑" panose="020B0503020204020204" pitchFamily="34" charset="-122"/>
              </a:rPr>
              <a:t>和</a:t>
            </a:r>
            <a:r>
              <a:rPr lang="en-US" altLang="zh-CN" sz="2000" dirty="0">
                <a:solidFill>
                  <a:srgbClr val="262626"/>
                </a:solidFill>
                <a:latin typeface="微软雅黑" panose="020B0503020204020204" pitchFamily="34" charset="-122"/>
                <a:ea typeface="微软雅黑" panose="020B0503020204020204" pitchFamily="34" charset="-122"/>
              </a:rPr>
              <a:t>0.99)</a:t>
            </a:r>
            <a:r>
              <a:rPr lang="zh-CN" altLang="en-US" sz="2000" dirty="0">
                <a:solidFill>
                  <a:srgbClr val="262626"/>
                </a:solidFill>
                <a:latin typeface="微软雅黑" panose="020B0503020204020204" pitchFamily="34" charset="-122"/>
                <a:ea typeface="微软雅黑" panose="020B0503020204020204" pitchFamily="34" charset="-122"/>
              </a:rPr>
              <a:t>接近。</a:t>
            </a:r>
          </a:p>
        </p:txBody>
      </p:sp>
    </p:spTree>
    <p:extLst>
      <p:ext uri="{BB962C8B-B14F-4D97-AF65-F5344CB8AC3E}">
        <p14:creationId xmlns:p14="http://schemas.microsoft.com/office/powerpoint/2010/main" val="41218639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887413"/>
            <a:ext cx="2476640" cy="461665"/>
          </a:xfrm>
          <a:prstGeom prst="rect">
            <a:avLst/>
          </a:prstGeom>
        </p:spPr>
        <p:txBody>
          <a:bodyPr wrap="none">
            <a:spAutoFit/>
          </a:bodyPr>
          <a:lstStyle/>
          <a:p>
            <a:r>
              <a:rPr lang="en-US" altLang="zh-CN" sz="2400" b="1" dirty="0">
                <a:solidFill>
                  <a:srgbClr val="404040"/>
                </a:solidFill>
                <a:latin typeface="微软雅黑" panose="020B0503020204020204" pitchFamily="34" charset="-122"/>
                <a:ea typeface="微软雅黑" panose="020B0503020204020204" pitchFamily="34" charset="-122"/>
              </a:rPr>
              <a:t>Step 1 </a:t>
            </a:r>
            <a:r>
              <a:rPr lang="zh-CN" altLang="en-US" sz="2400" b="1" dirty="0">
                <a:solidFill>
                  <a:srgbClr val="404040"/>
                </a:solidFill>
                <a:latin typeface="微软雅黑" panose="020B0503020204020204" pitchFamily="34" charset="-122"/>
                <a:ea typeface="微软雅黑" panose="020B0503020204020204" pitchFamily="34" charset="-122"/>
              </a:rPr>
              <a:t>前向传播</a:t>
            </a:r>
          </a:p>
        </p:txBody>
      </p:sp>
      <p:sp>
        <p:nvSpPr>
          <p:cNvPr id="3" name="矩形 2"/>
          <p:cNvSpPr/>
          <p:nvPr/>
        </p:nvSpPr>
        <p:spPr>
          <a:xfrm>
            <a:off x="858838" y="1349078"/>
            <a:ext cx="3571812" cy="707886"/>
          </a:xfrm>
          <a:prstGeom prst="rect">
            <a:avLst/>
          </a:prstGeom>
        </p:spPr>
        <p:txBody>
          <a:bodyPr wrap="none">
            <a:spAutoFit/>
          </a:bodyPr>
          <a:lstStyle/>
          <a:p>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输入层</a:t>
            </a:r>
            <a:r>
              <a:rPr lang="en-US" altLang="zh-CN" sz="2000" dirty="0">
                <a:solidFill>
                  <a:srgbClr val="262626"/>
                </a:solidFill>
                <a:latin typeface="微软雅黑" panose="020B0503020204020204" pitchFamily="34" charset="-122"/>
                <a:ea typeface="微软雅黑" panose="020B0503020204020204" pitchFamily="34" charset="-122"/>
              </a:rPr>
              <a:t>—-&gt;</a:t>
            </a:r>
            <a:r>
              <a:rPr lang="zh-CN" altLang="en-US" sz="2000" dirty="0">
                <a:solidFill>
                  <a:srgbClr val="262626"/>
                </a:solidFill>
                <a:latin typeface="微软雅黑" panose="020B0503020204020204" pitchFamily="34" charset="-122"/>
                <a:ea typeface="微软雅黑" panose="020B0503020204020204" pitchFamily="34" charset="-122"/>
              </a:rPr>
              <a:t>隐含层</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计算神经元</a:t>
            </a:r>
            <a:r>
              <a:rPr lang="en-US" altLang="zh-CN" sz="2000" dirty="0">
                <a:solidFill>
                  <a:srgbClr val="262626"/>
                </a:solidFill>
                <a:latin typeface="微软雅黑" panose="020B0503020204020204" pitchFamily="34" charset="-122"/>
                <a:ea typeface="微软雅黑" panose="020B0503020204020204" pitchFamily="34" charset="-122"/>
              </a:rPr>
              <a:t>h1</a:t>
            </a:r>
            <a:r>
              <a:rPr lang="zh-CN" altLang="en-US" sz="2000" dirty="0">
                <a:solidFill>
                  <a:srgbClr val="262626"/>
                </a:solidFill>
                <a:latin typeface="微软雅黑" panose="020B0503020204020204" pitchFamily="34" charset="-122"/>
                <a:ea typeface="微软雅黑" panose="020B0503020204020204" pitchFamily="34" charset="-122"/>
              </a:rPr>
              <a:t>的输入加权和：</a:t>
            </a:r>
          </a:p>
        </p:txBody>
      </p:sp>
      <p:pic>
        <p:nvPicPr>
          <p:cNvPr id="3074" name="Picture 2" descr="http://images2015.cnblogs.com/blog/853467/201606/853467-20160630142915359-2944603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2056964"/>
            <a:ext cx="7391400" cy="165735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81475" y="3730370"/>
            <a:ext cx="6644768" cy="400110"/>
          </a:xfrm>
          <a:prstGeom prst="rect">
            <a:avLst/>
          </a:prstGeom>
        </p:spPr>
        <p:txBody>
          <a:bodyPr wrap="non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神经元</a:t>
            </a:r>
            <a:r>
              <a:rPr lang="en-US" altLang="zh-CN" sz="2000" dirty="0">
                <a:solidFill>
                  <a:srgbClr val="262626"/>
                </a:solidFill>
                <a:latin typeface="微软雅黑" panose="020B0503020204020204" pitchFamily="34" charset="-122"/>
                <a:ea typeface="微软雅黑" panose="020B0503020204020204" pitchFamily="34" charset="-122"/>
              </a:rPr>
              <a:t>h1</a:t>
            </a:r>
            <a:r>
              <a:rPr lang="zh-CN" altLang="en-US" sz="2000" dirty="0">
                <a:solidFill>
                  <a:srgbClr val="262626"/>
                </a:solidFill>
                <a:latin typeface="微软雅黑" panose="020B0503020204020204" pitchFamily="34" charset="-122"/>
                <a:ea typeface="微软雅黑" panose="020B0503020204020204" pitchFamily="34" charset="-122"/>
              </a:rPr>
              <a:t>的输出</a:t>
            </a:r>
            <a:r>
              <a:rPr lang="en-US" altLang="zh-CN" sz="2000" dirty="0">
                <a:solidFill>
                  <a:srgbClr val="262626"/>
                </a:solidFill>
                <a:latin typeface="微软雅黑" panose="020B0503020204020204" pitchFamily="34" charset="-122"/>
                <a:ea typeface="微软雅黑" panose="020B0503020204020204" pitchFamily="34" charset="-122"/>
              </a:rPr>
              <a:t>o1:(</a:t>
            </a:r>
            <a:r>
              <a:rPr lang="zh-CN" altLang="en-US" sz="2000" dirty="0">
                <a:solidFill>
                  <a:srgbClr val="262626"/>
                </a:solidFill>
                <a:latin typeface="微软雅黑" panose="020B0503020204020204" pitchFamily="34" charset="-122"/>
                <a:ea typeface="微软雅黑" panose="020B0503020204020204" pitchFamily="34" charset="-122"/>
              </a:rPr>
              <a:t>此处用到激活函数为</a:t>
            </a:r>
            <a:r>
              <a:rPr lang="en-US" altLang="zh-CN" sz="2000" dirty="0">
                <a:solidFill>
                  <a:srgbClr val="262626"/>
                </a:solidFill>
                <a:latin typeface="微软雅黑" panose="020B0503020204020204" pitchFamily="34" charset="-122"/>
                <a:ea typeface="微软雅黑" panose="020B0503020204020204" pitchFamily="34" charset="-122"/>
              </a:rPr>
              <a:t>sigmoid</a:t>
            </a:r>
            <a:r>
              <a:rPr lang="zh-CN" altLang="en-US" sz="2000" dirty="0">
                <a:solidFill>
                  <a:srgbClr val="262626"/>
                </a:solidFill>
                <a:latin typeface="微软雅黑" panose="020B0503020204020204" pitchFamily="34" charset="-122"/>
                <a:ea typeface="微软雅黑" panose="020B0503020204020204" pitchFamily="34" charset="-122"/>
              </a:rPr>
              <a:t>函数</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a:t>
            </a:r>
          </a:p>
        </p:txBody>
      </p:sp>
      <p:pic>
        <p:nvPicPr>
          <p:cNvPr id="3076" name="Picture 4" descr="http://images2015.cnblogs.com/blog/853467/201606/853467-20160630150115390-103537802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800" y="4130480"/>
            <a:ext cx="6743700" cy="10096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81475" y="5203055"/>
            <a:ext cx="4629794" cy="400110"/>
          </a:xfrm>
          <a:prstGeom prst="rect">
            <a:avLst/>
          </a:prstGeom>
        </p:spPr>
        <p:txBody>
          <a:bodyPr wrap="none">
            <a:spAutoFit/>
          </a:bodyPr>
          <a:lstStyle/>
          <a:p>
            <a:r>
              <a:rPr lang="zh-CN" altLang="en-US" dirty="0">
                <a:solidFill>
                  <a:srgbClr val="4F4F4F"/>
                </a:solidFill>
                <a:latin typeface="-apple-system"/>
              </a:rPr>
              <a:t>　</a:t>
            </a:r>
            <a:r>
              <a:rPr lang="zh-CN" altLang="en-US" sz="2000" dirty="0">
                <a:solidFill>
                  <a:srgbClr val="262626"/>
                </a:solidFill>
                <a:latin typeface="微软雅黑" panose="020B0503020204020204" pitchFamily="34" charset="-122"/>
                <a:ea typeface="微软雅黑" panose="020B0503020204020204" pitchFamily="34" charset="-122"/>
              </a:rPr>
              <a:t>同理，可计算出神经元</a:t>
            </a:r>
            <a:r>
              <a:rPr lang="en-US" altLang="zh-CN" sz="2000" dirty="0">
                <a:solidFill>
                  <a:srgbClr val="262626"/>
                </a:solidFill>
                <a:latin typeface="微软雅黑" panose="020B0503020204020204" pitchFamily="34" charset="-122"/>
                <a:ea typeface="微软雅黑" panose="020B0503020204020204" pitchFamily="34" charset="-122"/>
              </a:rPr>
              <a:t>h2</a:t>
            </a:r>
            <a:r>
              <a:rPr lang="zh-CN" altLang="en-US" sz="2000" dirty="0">
                <a:solidFill>
                  <a:srgbClr val="262626"/>
                </a:solidFill>
                <a:latin typeface="微软雅黑" panose="020B0503020204020204" pitchFamily="34" charset="-122"/>
                <a:ea typeface="微软雅黑" panose="020B0503020204020204" pitchFamily="34" charset="-122"/>
              </a:rPr>
              <a:t>的输出</a:t>
            </a:r>
            <a:r>
              <a:rPr lang="en-US" altLang="zh-CN" sz="2000" dirty="0">
                <a:solidFill>
                  <a:srgbClr val="262626"/>
                </a:solidFill>
                <a:latin typeface="微软雅黑" panose="020B0503020204020204" pitchFamily="34" charset="-122"/>
                <a:ea typeface="微软雅黑" panose="020B0503020204020204" pitchFamily="34" charset="-122"/>
              </a:rPr>
              <a:t>o2</a:t>
            </a:r>
            <a:r>
              <a:rPr lang="zh-CN" altLang="en-US" sz="2000" dirty="0">
                <a:solidFill>
                  <a:srgbClr val="262626"/>
                </a:solidFill>
                <a:latin typeface="微软雅黑" panose="020B0503020204020204" pitchFamily="34" charset="-122"/>
                <a:ea typeface="微软雅黑" panose="020B0503020204020204" pitchFamily="34" charset="-122"/>
              </a:rPr>
              <a:t>：</a:t>
            </a:r>
          </a:p>
        </p:txBody>
      </p:sp>
      <p:pic>
        <p:nvPicPr>
          <p:cNvPr id="3078" name="Picture 6" descr="http://images2015.cnblogs.com/blog/853467/201606/853467-20160630150244265-11283032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5936479"/>
            <a:ext cx="5772150"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039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887413"/>
            <a:ext cx="2476640" cy="461665"/>
          </a:xfrm>
          <a:prstGeom prst="rect">
            <a:avLst/>
          </a:prstGeom>
        </p:spPr>
        <p:txBody>
          <a:bodyPr wrap="none">
            <a:spAutoFit/>
          </a:bodyPr>
          <a:lstStyle/>
          <a:p>
            <a:r>
              <a:rPr lang="en-US" altLang="zh-CN" sz="2400" b="1" dirty="0">
                <a:solidFill>
                  <a:srgbClr val="404040"/>
                </a:solidFill>
                <a:latin typeface="微软雅黑" panose="020B0503020204020204" pitchFamily="34" charset="-122"/>
                <a:ea typeface="微软雅黑" panose="020B0503020204020204" pitchFamily="34" charset="-122"/>
              </a:rPr>
              <a:t>Step 1 </a:t>
            </a:r>
            <a:r>
              <a:rPr lang="zh-CN" altLang="en-US" sz="2400" b="1" dirty="0">
                <a:solidFill>
                  <a:srgbClr val="404040"/>
                </a:solidFill>
                <a:latin typeface="微软雅黑" panose="020B0503020204020204" pitchFamily="34" charset="-122"/>
                <a:ea typeface="微软雅黑" panose="020B0503020204020204" pitchFamily="34" charset="-122"/>
              </a:rPr>
              <a:t>前向传播</a:t>
            </a:r>
          </a:p>
        </p:txBody>
      </p:sp>
      <p:sp>
        <p:nvSpPr>
          <p:cNvPr id="3" name="矩形 2"/>
          <p:cNvSpPr/>
          <p:nvPr/>
        </p:nvSpPr>
        <p:spPr>
          <a:xfrm>
            <a:off x="858838" y="1349078"/>
            <a:ext cx="3890809" cy="707886"/>
          </a:xfrm>
          <a:prstGeom prst="rect">
            <a:avLst/>
          </a:prstGeom>
        </p:spPr>
        <p:txBody>
          <a:bodyPr wrap="none">
            <a:spAutoFit/>
          </a:bodyPr>
          <a:lstStyle/>
          <a:p>
            <a:r>
              <a:rPr lang="en-US" altLang="zh-CN" sz="2000" dirty="0" smtClean="0">
                <a:solidFill>
                  <a:srgbClr val="262626"/>
                </a:solidFill>
                <a:latin typeface="微软雅黑" panose="020B0503020204020204" pitchFamily="34" charset="-122"/>
                <a:ea typeface="微软雅黑" panose="020B0503020204020204" pitchFamily="34" charset="-122"/>
              </a:rPr>
              <a:t>2</a:t>
            </a:r>
            <a:r>
              <a:rPr lang="en-US" altLang="zh-CN" sz="2000" dirty="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隐含层</a:t>
            </a:r>
            <a:r>
              <a:rPr lang="en-US" altLang="zh-CN" sz="2000" dirty="0">
                <a:solidFill>
                  <a:srgbClr val="262626"/>
                </a:solidFill>
                <a:latin typeface="微软雅黑" panose="020B0503020204020204" pitchFamily="34" charset="-122"/>
                <a:ea typeface="微软雅黑" panose="020B0503020204020204" pitchFamily="34" charset="-122"/>
              </a:rPr>
              <a:t>—-&gt;</a:t>
            </a:r>
            <a:r>
              <a:rPr lang="zh-CN" altLang="en-US" sz="2000" dirty="0">
                <a:solidFill>
                  <a:srgbClr val="262626"/>
                </a:solidFill>
                <a:latin typeface="微软雅黑" panose="020B0503020204020204" pitchFamily="34" charset="-122"/>
                <a:ea typeface="微软雅黑" panose="020B0503020204020204" pitchFamily="34" charset="-122"/>
              </a:rPr>
              <a:t>输出层</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计算输出层神经元</a:t>
            </a:r>
            <a:r>
              <a:rPr lang="en-US" altLang="zh-CN" sz="2000" dirty="0">
                <a:solidFill>
                  <a:srgbClr val="262626"/>
                </a:solidFill>
                <a:latin typeface="微软雅黑" panose="020B0503020204020204" pitchFamily="34" charset="-122"/>
                <a:ea typeface="微软雅黑" panose="020B0503020204020204" pitchFamily="34" charset="-122"/>
              </a:rPr>
              <a:t>o1</a:t>
            </a:r>
            <a:r>
              <a:rPr lang="zh-CN" altLang="en-US" sz="2000" dirty="0">
                <a:solidFill>
                  <a:srgbClr val="262626"/>
                </a:solidFill>
                <a:latin typeface="微软雅黑" panose="020B0503020204020204" pitchFamily="34" charset="-122"/>
                <a:ea typeface="微软雅黑" panose="020B0503020204020204" pitchFamily="34" charset="-122"/>
              </a:rPr>
              <a:t>和</a:t>
            </a:r>
            <a:r>
              <a:rPr lang="en-US" altLang="zh-CN" sz="2000" dirty="0">
                <a:solidFill>
                  <a:srgbClr val="262626"/>
                </a:solidFill>
                <a:latin typeface="微软雅黑" panose="020B0503020204020204" pitchFamily="34" charset="-122"/>
                <a:ea typeface="微软雅黑" panose="020B0503020204020204" pitchFamily="34" charset="-122"/>
              </a:rPr>
              <a:t>o2</a:t>
            </a:r>
            <a:r>
              <a:rPr lang="zh-CN" altLang="en-US" sz="2000" dirty="0">
                <a:solidFill>
                  <a:srgbClr val="262626"/>
                </a:solidFill>
                <a:latin typeface="微软雅黑" panose="020B0503020204020204" pitchFamily="34" charset="-122"/>
                <a:ea typeface="微软雅黑" panose="020B0503020204020204" pitchFamily="34" charset="-122"/>
              </a:rPr>
              <a:t>的值：</a:t>
            </a:r>
          </a:p>
        </p:txBody>
      </p:sp>
      <p:sp>
        <p:nvSpPr>
          <p:cNvPr id="5" name="矩形 4"/>
          <p:cNvSpPr/>
          <p:nvPr/>
        </p:nvSpPr>
        <p:spPr>
          <a:xfrm>
            <a:off x="810673" y="5325699"/>
            <a:ext cx="10492334" cy="707886"/>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这样前向传播的过程就结束了，我们得到输出值为</a:t>
            </a:r>
            <a:r>
              <a:rPr lang="en-US" altLang="zh-CN" sz="2000" dirty="0">
                <a:solidFill>
                  <a:srgbClr val="262626"/>
                </a:solidFill>
                <a:latin typeface="微软雅黑" panose="020B0503020204020204" pitchFamily="34" charset="-122"/>
                <a:ea typeface="微软雅黑" panose="020B0503020204020204" pitchFamily="34" charset="-122"/>
              </a:rPr>
              <a:t>[0.75136079 , 0.772928465]</a:t>
            </a:r>
            <a:r>
              <a:rPr lang="zh-CN" altLang="en-US" sz="2000" dirty="0">
                <a:solidFill>
                  <a:srgbClr val="262626"/>
                </a:solidFill>
                <a:latin typeface="微软雅黑" panose="020B0503020204020204" pitchFamily="34" charset="-122"/>
                <a:ea typeface="微软雅黑" panose="020B0503020204020204" pitchFamily="34" charset="-122"/>
              </a:rPr>
              <a:t>，与实际值</a:t>
            </a:r>
            <a:r>
              <a:rPr lang="en-US" altLang="zh-CN" sz="2000" dirty="0">
                <a:solidFill>
                  <a:srgbClr val="262626"/>
                </a:solidFill>
                <a:latin typeface="微软雅黑" panose="020B0503020204020204" pitchFamily="34" charset="-122"/>
                <a:ea typeface="微软雅黑" panose="020B0503020204020204" pitchFamily="34" charset="-122"/>
              </a:rPr>
              <a:t>[0.01 , 0.99]</a:t>
            </a:r>
            <a:r>
              <a:rPr lang="zh-CN" altLang="en-US" sz="2000" dirty="0">
                <a:solidFill>
                  <a:srgbClr val="262626"/>
                </a:solidFill>
                <a:latin typeface="微软雅黑" panose="020B0503020204020204" pitchFamily="34" charset="-122"/>
                <a:ea typeface="微软雅黑" panose="020B0503020204020204" pitchFamily="34" charset="-122"/>
              </a:rPr>
              <a:t>相差还很远，现在我们对误差进行反向传播，更新权值，重新计算输出。</a:t>
            </a:r>
          </a:p>
        </p:txBody>
      </p:sp>
      <p:pic>
        <p:nvPicPr>
          <p:cNvPr id="5122" name="Picture 2" descr="http://images2015.cnblogs.com/blog/853467/201606/853467-20160630150517109-3894571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75" y="2056965"/>
            <a:ext cx="10096500" cy="24382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mages2015.cnblogs.com/blog/853467/201606/853467-20160630150638390-121036429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4510091"/>
            <a:ext cx="5791200" cy="78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74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887413"/>
            <a:ext cx="5828262" cy="461665"/>
          </a:xfrm>
          <a:prstGeom prst="rect">
            <a:avLst/>
          </a:prstGeom>
        </p:spPr>
        <p:txBody>
          <a:bodyPr wrap="none">
            <a:spAutoFit/>
          </a:bodyPr>
          <a:lstStyle/>
          <a:p>
            <a:r>
              <a:rPr lang="en-US" altLang="zh-CN" sz="2400" b="1" dirty="0">
                <a:solidFill>
                  <a:srgbClr val="404040"/>
                </a:solidFill>
                <a:latin typeface="微软雅黑" panose="020B0503020204020204" pitchFamily="34" charset="-122"/>
                <a:ea typeface="微软雅黑" panose="020B0503020204020204" pitchFamily="34" charset="-122"/>
              </a:rPr>
              <a:t>Step </a:t>
            </a:r>
            <a:r>
              <a:rPr lang="en-US" altLang="zh-CN" sz="2400" b="1" dirty="0" smtClean="0">
                <a:solidFill>
                  <a:srgbClr val="404040"/>
                </a:solidFill>
                <a:latin typeface="微软雅黑" panose="020B0503020204020204" pitchFamily="34" charset="-122"/>
                <a:ea typeface="微软雅黑" panose="020B0503020204020204" pitchFamily="34" charset="-122"/>
              </a:rPr>
              <a:t>2 </a:t>
            </a:r>
            <a:r>
              <a:rPr lang="zh-CN" altLang="en-US" sz="2400" b="1" dirty="0" smtClean="0">
                <a:solidFill>
                  <a:srgbClr val="404040"/>
                </a:solidFill>
                <a:latin typeface="微软雅黑" panose="020B0503020204020204" pitchFamily="34" charset="-122"/>
                <a:ea typeface="微软雅黑" panose="020B0503020204020204" pitchFamily="34" charset="-122"/>
              </a:rPr>
              <a:t>反向传播（</a:t>
            </a:r>
            <a:r>
              <a:rPr lang="en-US" altLang="zh-CN" sz="2400" b="1" dirty="0">
                <a:solidFill>
                  <a:srgbClr val="404040"/>
                </a:solidFill>
                <a:latin typeface="微软雅黑" panose="020B0503020204020204" pitchFamily="34" charset="-122"/>
                <a:ea typeface="微软雅黑" panose="020B0503020204020204" pitchFamily="34" charset="-122"/>
              </a:rPr>
              <a:t>Back Propagation</a:t>
            </a:r>
            <a:r>
              <a:rPr lang="zh-CN" altLang="en-US" sz="2400" b="1" dirty="0" smtClean="0">
                <a:solidFill>
                  <a:srgbClr val="404040"/>
                </a:solidFill>
                <a:latin typeface="微软雅黑" panose="020B0503020204020204" pitchFamily="34" charset="-122"/>
                <a:ea typeface="微软雅黑" panose="020B0503020204020204" pitchFamily="34" charset="-122"/>
              </a:rPr>
              <a:t>）</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3" name="矩形 2"/>
          <p:cNvSpPr/>
          <p:nvPr/>
        </p:nvSpPr>
        <p:spPr>
          <a:xfrm>
            <a:off x="858838" y="1349078"/>
            <a:ext cx="2876813" cy="707886"/>
          </a:xfrm>
          <a:prstGeom prst="rect">
            <a:avLst/>
          </a:prstGeom>
        </p:spPr>
        <p:txBody>
          <a:bodyPr wrap="none">
            <a:spAutoFit/>
          </a:bodyPr>
          <a:lstStyle/>
          <a:p>
            <a:r>
              <a:rPr lang="en-US" altLang="zh-CN" sz="2000" dirty="0">
                <a:solidFill>
                  <a:srgbClr val="262626"/>
                </a:solidFill>
                <a:latin typeface="微软雅黑" panose="020B0503020204020204" pitchFamily="34" charset="-122"/>
                <a:ea typeface="微软雅黑" panose="020B0503020204020204" pitchFamily="34" charset="-122"/>
              </a:rPr>
              <a:t>1.</a:t>
            </a:r>
            <a:r>
              <a:rPr lang="zh-CN" altLang="en-US" sz="2000" dirty="0">
                <a:solidFill>
                  <a:srgbClr val="262626"/>
                </a:solidFill>
                <a:latin typeface="微软雅黑" panose="020B0503020204020204" pitchFamily="34" charset="-122"/>
                <a:ea typeface="微软雅黑" panose="020B0503020204020204" pitchFamily="34" charset="-122"/>
              </a:rPr>
              <a:t>计算总</a:t>
            </a:r>
            <a:r>
              <a:rPr lang="zh-CN" altLang="en-US" sz="2000" dirty="0" smtClean="0">
                <a:solidFill>
                  <a:srgbClr val="262626"/>
                </a:solidFill>
                <a:latin typeface="微软雅黑" panose="020B0503020204020204" pitchFamily="34" charset="-122"/>
                <a:ea typeface="微软雅黑" panose="020B0503020204020204" pitchFamily="34" charset="-122"/>
              </a:rPr>
              <a:t>误差：</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总误差：</a:t>
            </a:r>
            <a:r>
              <a:rPr lang="en-US" altLang="zh-CN" sz="2000" dirty="0">
                <a:solidFill>
                  <a:srgbClr val="262626"/>
                </a:solidFill>
                <a:latin typeface="微软雅黑" panose="020B0503020204020204" pitchFamily="34" charset="-122"/>
                <a:ea typeface="微软雅黑" panose="020B0503020204020204" pitchFamily="34" charset="-122"/>
              </a:rPr>
              <a:t>(square error)</a:t>
            </a:r>
            <a:endParaRPr lang="zh-CN" altLang="en-US" sz="2000" dirty="0">
              <a:solidFill>
                <a:srgbClr val="262626"/>
              </a:solidFill>
              <a:latin typeface="微软雅黑" panose="020B0503020204020204" pitchFamily="34" charset="-122"/>
              <a:ea typeface="微软雅黑" panose="020B0503020204020204" pitchFamily="34" charset="-122"/>
            </a:endParaRPr>
          </a:p>
        </p:txBody>
      </p:sp>
      <p:sp>
        <p:nvSpPr>
          <p:cNvPr id="4" name="矩形 3"/>
          <p:cNvSpPr/>
          <p:nvPr/>
        </p:nvSpPr>
        <p:spPr>
          <a:xfrm>
            <a:off x="825183" y="3076011"/>
            <a:ext cx="7994496" cy="400110"/>
          </a:xfrm>
          <a:prstGeom prst="rect">
            <a:avLst/>
          </a:prstGeom>
        </p:spPr>
        <p:txBody>
          <a:bodyPr wrap="non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但是有两个输出，所以分别计算</a:t>
            </a:r>
            <a:r>
              <a:rPr lang="en-US" altLang="zh-CN" sz="2000" dirty="0">
                <a:solidFill>
                  <a:srgbClr val="262626"/>
                </a:solidFill>
                <a:latin typeface="微软雅黑" panose="020B0503020204020204" pitchFamily="34" charset="-122"/>
                <a:ea typeface="微软雅黑" panose="020B0503020204020204" pitchFamily="34" charset="-122"/>
              </a:rPr>
              <a:t>o1</a:t>
            </a:r>
            <a:r>
              <a:rPr lang="zh-CN" altLang="en-US" sz="2000" dirty="0">
                <a:solidFill>
                  <a:srgbClr val="262626"/>
                </a:solidFill>
                <a:latin typeface="微软雅黑" panose="020B0503020204020204" pitchFamily="34" charset="-122"/>
                <a:ea typeface="微软雅黑" panose="020B0503020204020204" pitchFamily="34" charset="-122"/>
              </a:rPr>
              <a:t>和</a:t>
            </a:r>
            <a:r>
              <a:rPr lang="en-US" altLang="zh-CN" sz="2000" dirty="0">
                <a:solidFill>
                  <a:srgbClr val="262626"/>
                </a:solidFill>
                <a:latin typeface="微软雅黑" panose="020B0503020204020204" pitchFamily="34" charset="-122"/>
                <a:ea typeface="微软雅黑" panose="020B0503020204020204" pitchFamily="34" charset="-122"/>
              </a:rPr>
              <a:t>o2</a:t>
            </a:r>
            <a:r>
              <a:rPr lang="zh-CN" altLang="en-US" sz="2000" dirty="0">
                <a:solidFill>
                  <a:srgbClr val="262626"/>
                </a:solidFill>
                <a:latin typeface="微软雅黑" panose="020B0503020204020204" pitchFamily="34" charset="-122"/>
                <a:ea typeface="微软雅黑" panose="020B0503020204020204" pitchFamily="34" charset="-122"/>
              </a:rPr>
              <a:t>的误差，总误差为两者之和：</a:t>
            </a:r>
          </a:p>
        </p:txBody>
      </p:sp>
      <p:pic>
        <p:nvPicPr>
          <p:cNvPr id="4098" name="Picture 2" descr="http://images2015.cnblogs.com/blog/853467/201606/853467-20160630151201812-10142808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75" y="2107476"/>
            <a:ext cx="46101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2015.cnblogs.com/blog/853467/201606/853467-20160630151457593-12505105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75" y="3515563"/>
            <a:ext cx="9353550" cy="8953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2015.cnblogs.com/blog/853467/201606/853467-20160630151508999-19677466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88" y="4268261"/>
            <a:ext cx="8839200" cy="8572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images2015.cnblogs.com/blog/853467/201606/853467-20160630151516093-125716673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 y="5203054"/>
            <a:ext cx="9220200"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1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6" name="矩形 5"/>
          <p:cNvSpPr/>
          <p:nvPr/>
        </p:nvSpPr>
        <p:spPr>
          <a:xfrm>
            <a:off x="858838" y="998558"/>
            <a:ext cx="11333162" cy="1015663"/>
          </a:xfrm>
          <a:prstGeom prst="rect">
            <a:avLst/>
          </a:prstGeom>
        </p:spPr>
        <p:txBody>
          <a:bodyPr wrap="square">
            <a:spAutoFit/>
          </a:bodyPr>
          <a:lstStyle/>
          <a:p>
            <a:r>
              <a:rPr lang="en-US" altLang="zh-CN" sz="2000" dirty="0">
                <a:solidFill>
                  <a:srgbClr val="262626"/>
                </a:solidFill>
                <a:latin typeface="微软雅黑" panose="020B0503020204020204" pitchFamily="34" charset="-122"/>
                <a:ea typeface="微软雅黑" panose="020B0503020204020204" pitchFamily="34" charset="-122"/>
              </a:rPr>
              <a:t>2.</a:t>
            </a:r>
            <a:r>
              <a:rPr lang="zh-CN" altLang="en-US" sz="2000" dirty="0">
                <a:solidFill>
                  <a:srgbClr val="262626"/>
                </a:solidFill>
                <a:latin typeface="微软雅黑" panose="020B0503020204020204" pitchFamily="34" charset="-122"/>
                <a:ea typeface="微软雅黑" panose="020B0503020204020204" pitchFamily="34" charset="-122"/>
              </a:rPr>
              <a:t>隐含层</a:t>
            </a:r>
            <a:r>
              <a:rPr lang="en-US" altLang="zh-CN" sz="2000" dirty="0">
                <a:solidFill>
                  <a:srgbClr val="262626"/>
                </a:solidFill>
                <a:latin typeface="微软雅黑" panose="020B0503020204020204" pitchFamily="34" charset="-122"/>
                <a:ea typeface="微软雅黑" panose="020B0503020204020204" pitchFamily="34" charset="-122"/>
              </a:rPr>
              <a:t>—-&gt;</a:t>
            </a:r>
            <a:r>
              <a:rPr lang="zh-CN" altLang="en-US" sz="2000" dirty="0">
                <a:solidFill>
                  <a:srgbClr val="262626"/>
                </a:solidFill>
                <a:latin typeface="微软雅黑" panose="020B0503020204020204" pitchFamily="34" charset="-122"/>
                <a:ea typeface="微软雅黑" panose="020B0503020204020204" pitchFamily="34" charset="-122"/>
              </a:rPr>
              <a:t>输出层的权值更新</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r>
              <a:rPr lang="zh-CN" altLang="en-US" sz="2000" dirty="0">
                <a:solidFill>
                  <a:srgbClr val="262626"/>
                </a:solidFill>
                <a:latin typeface="微软雅黑" panose="020B0503020204020204" pitchFamily="34" charset="-122"/>
                <a:ea typeface="微软雅黑" panose="020B0503020204020204" pitchFamily="34" charset="-122"/>
              </a:rPr>
              <a:t>以权重参数</a:t>
            </a:r>
            <a:r>
              <a:rPr lang="en-US" altLang="zh-CN" sz="2000" dirty="0">
                <a:solidFill>
                  <a:srgbClr val="262626"/>
                </a:solidFill>
                <a:latin typeface="微软雅黑" panose="020B0503020204020204" pitchFamily="34" charset="-122"/>
                <a:ea typeface="微软雅黑" panose="020B0503020204020204" pitchFamily="34" charset="-122"/>
              </a:rPr>
              <a:t>w5</a:t>
            </a:r>
            <a:r>
              <a:rPr lang="zh-CN" altLang="en-US" sz="2000" dirty="0">
                <a:solidFill>
                  <a:srgbClr val="262626"/>
                </a:solidFill>
                <a:latin typeface="微软雅黑" panose="020B0503020204020204" pitchFamily="34" charset="-122"/>
                <a:ea typeface="微软雅黑" panose="020B0503020204020204" pitchFamily="34" charset="-122"/>
              </a:rPr>
              <a:t>为例，如果我们想知道</a:t>
            </a:r>
            <a:r>
              <a:rPr lang="en-US" altLang="zh-CN" sz="2000" dirty="0">
                <a:solidFill>
                  <a:srgbClr val="262626"/>
                </a:solidFill>
                <a:latin typeface="微软雅黑" panose="020B0503020204020204" pitchFamily="34" charset="-122"/>
                <a:ea typeface="微软雅黑" panose="020B0503020204020204" pitchFamily="34" charset="-122"/>
              </a:rPr>
              <a:t>w5</a:t>
            </a:r>
            <a:r>
              <a:rPr lang="zh-CN" altLang="en-US" sz="2000" dirty="0">
                <a:solidFill>
                  <a:srgbClr val="262626"/>
                </a:solidFill>
                <a:latin typeface="微软雅黑" panose="020B0503020204020204" pitchFamily="34" charset="-122"/>
                <a:ea typeface="微软雅黑" panose="020B0503020204020204" pitchFamily="34" charset="-122"/>
              </a:rPr>
              <a:t>对整体误差产生了多少影响，可以用整体误差对</a:t>
            </a:r>
            <a:r>
              <a:rPr lang="en-US" altLang="zh-CN" sz="2000" dirty="0">
                <a:solidFill>
                  <a:srgbClr val="262626"/>
                </a:solidFill>
                <a:latin typeface="微软雅黑" panose="020B0503020204020204" pitchFamily="34" charset="-122"/>
                <a:ea typeface="微软雅黑" panose="020B0503020204020204" pitchFamily="34" charset="-122"/>
              </a:rPr>
              <a:t>w5</a:t>
            </a:r>
            <a:r>
              <a:rPr lang="zh-CN" altLang="en-US" sz="2000" dirty="0">
                <a:solidFill>
                  <a:srgbClr val="262626"/>
                </a:solidFill>
                <a:latin typeface="微软雅黑" panose="020B0503020204020204" pitchFamily="34" charset="-122"/>
                <a:ea typeface="微软雅黑" panose="020B0503020204020204" pitchFamily="34" charset="-122"/>
              </a:rPr>
              <a:t>求偏导求出：（链式法则）</a:t>
            </a:r>
          </a:p>
        </p:txBody>
      </p:sp>
      <p:pic>
        <p:nvPicPr>
          <p:cNvPr id="6146" name="Picture 2" descr="http://images2015.cnblogs.com/blog/853467/201606/853467-20160630151916796-1001638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2125366"/>
            <a:ext cx="7962900" cy="121920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25183" y="3076011"/>
            <a:ext cx="6340197" cy="400110"/>
          </a:xfrm>
          <a:prstGeom prst="rect">
            <a:avLst/>
          </a:prstGeom>
        </p:spPr>
        <p:txBody>
          <a:bodyPr wrap="non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下面的图可以更直观的看清楚误差是怎样反向传播的：</a:t>
            </a:r>
          </a:p>
        </p:txBody>
      </p:sp>
      <p:pic>
        <p:nvPicPr>
          <p:cNvPr id="6148" name="Picture 4" descr="http://images2015.cnblogs.com/blog/853467/201606/853467-20160630152018906-15243258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512" y="3476121"/>
            <a:ext cx="8512968" cy="327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19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6" name="矩形 5"/>
          <p:cNvSpPr/>
          <p:nvPr/>
        </p:nvSpPr>
        <p:spPr>
          <a:xfrm>
            <a:off x="858838" y="1064331"/>
            <a:ext cx="4288353" cy="400110"/>
          </a:xfrm>
          <a:prstGeom prst="rect">
            <a:avLst/>
          </a:prstGeom>
        </p:spPr>
        <p:txBody>
          <a:bodyPr wrap="non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现在我们来分别计算每个式子的值</a:t>
            </a:r>
            <a:r>
              <a:rPr lang="zh-CN" altLang="en-US" sz="2000" dirty="0" smtClean="0">
                <a:solidFill>
                  <a:srgbClr val="262626"/>
                </a:solidFill>
                <a:latin typeface="微软雅黑" panose="020B0503020204020204" pitchFamily="34" charset="-122"/>
                <a:ea typeface="微软雅黑" panose="020B0503020204020204" pitchFamily="34" charset="-122"/>
              </a:rPr>
              <a:t>：</a:t>
            </a:r>
            <a:endParaRPr lang="en-US" altLang="zh-CN" sz="2000" dirty="0" smtClean="0">
              <a:solidFill>
                <a:srgbClr val="262626"/>
              </a:solidFill>
              <a:latin typeface="微软雅黑" panose="020B0503020204020204" pitchFamily="34" charset="-122"/>
              <a:ea typeface="微软雅黑" panose="020B0503020204020204" pitchFamily="34" charset="-122"/>
            </a:endParaRPr>
          </a:p>
        </p:txBody>
      </p:sp>
      <p:pic>
        <p:nvPicPr>
          <p:cNvPr id="7170" name="Picture 2" descr="http://images2015.cnblogs.com/blog/853467/201606/853467-20160630152206781-79761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1584829"/>
            <a:ext cx="1504950" cy="83724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94716" y="1818786"/>
            <a:ext cx="87716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计算：</a:t>
            </a:r>
          </a:p>
        </p:txBody>
      </p:sp>
      <p:pic>
        <p:nvPicPr>
          <p:cNvPr id="7172" name="Picture 4" descr="http://images2015.cnblogs.com/blog/853467/201606/853467-20160630152258437-19608394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716" y="2542463"/>
            <a:ext cx="9677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01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400163"/>
            <a:ext cx="87716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计算：</a:t>
            </a:r>
          </a:p>
        </p:txBody>
      </p:sp>
      <p:pic>
        <p:nvPicPr>
          <p:cNvPr id="9218" name="Picture 2" descr="http://images2015.cnblogs.com/blog/853467/201606/853467-20160630152417109-7110770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176" y="1222879"/>
            <a:ext cx="8763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images2015.cnblogs.com/blog/853467/201606/853467-20160630152511937-16674810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2042359"/>
            <a:ext cx="9963150" cy="161925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95325" y="3768489"/>
            <a:ext cx="4535216"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（这一步实际上就是对</a:t>
            </a:r>
            <a:r>
              <a:rPr lang="en-US" altLang="zh-CN" dirty="0">
                <a:solidFill>
                  <a:srgbClr val="262626"/>
                </a:solidFill>
                <a:latin typeface="微软雅黑" panose="020B0503020204020204" pitchFamily="34" charset="-122"/>
                <a:ea typeface="微软雅黑" panose="020B0503020204020204" pitchFamily="34" charset="-122"/>
              </a:rPr>
              <a:t>sigmoid</a:t>
            </a:r>
            <a:r>
              <a:rPr lang="zh-CN" altLang="en-US" dirty="0">
                <a:solidFill>
                  <a:srgbClr val="262626"/>
                </a:solidFill>
                <a:latin typeface="微软雅黑" panose="020B0503020204020204" pitchFamily="34" charset="-122"/>
                <a:ea typeface="微软雅黑" panose="020B0503020204020204" pitchFamily="34" charset="-122"/>
              </a:rPr>
              <a:t>函数</a:t>
            </a:r>
            <a:r>
              <a:rPr lang="zh-CN" altLang="en-US" dirty="0" smtClean="0">
                <a:solidFill>
                  <a:srgbClr val="262626"/>
                </a:solidFill>
                <a:latin typeface="微软雅黑" panose="020B0503020204020204" pitchFamily="34" charset="-122"/>
                <a:ea typeface="微软雅黑" panose="020B0503020204020204" pitchFamily="34" charset="-122"/>
              </a:rPr>
              <a:t>求导）</a:t>
            </a:r>
            <a:endParaRPr lang="zh-CN" altLang="en-US" dirty="0">
              <a:solidFill>
                <a:srgbClr val="262626"/>
              </a:solidFill>
              <a:latin typeface="微软雅黑" panose="020B0503020204020204" pitchFamily="34" charset="-122"/>
              <a:ea typeface="微软雅黑" panose="020B0503020204020204" pitchFamily="34" charset="-122"/>
            </a:endParaRPr>
          </a:p>
        </p:txBody>
      </p:sp>
      <p:sp>
        <p:nvSpPr>
          <p:cNvPr id="13" name="矩形 12"/>
          <p:cNvSpPr/>
          <p:nvPr/>
        </p:nvSpPr>
        <p:spPr>
          <a:xfrm>
            <a:off x="709206" y="4492813"/>
            <a:ext cx="87716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计算：</a:t>
            </a:r>
          </a:p>
        </p:txBody>
      </p:sp>
      <p:pic>
        <p:nvPicPr>
          <p:cNvPr id="9222" name="Picture 6" descr="http://images2015.cnblogs.com/blog/853467/201606/853467-20160630152625593-208332163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687" y="4334579"/>
            <a:ext cx="8001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images2015.cnblogs.com/blog/853467/201606/853467-20160630152658109-21423936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4887579"/>
            <a:ext cx="91440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62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2161651"/>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FFC000"/>
          </a:solid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 name="组合 38"/>
          <p:cNvGrpSpPr>
            <a:grpSpLocks/>
          </p:cNvGrpSpPr>
          <p:nvPr/>
        </p:nvGrpSpPr>
        <p:grpSpPr bwMode="auto">
          <a:xfrm>
            <a:off x="2368550" y="2416175"/>
            <a:ext cx="1335088" cy="1327150"/>
            <a:chOff x="868363" y="2749550"/>
            <a:chExt cx="1182688" cy="1174750"/>
          </a:xfrm>
        </p:grpSpPr>
        <p:sp>
          <p:nvSpPr>
            <p:cNvPr id="17"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0"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1"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3"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4" name="文本框 39"/>
          <p:cNvSpPr txBox="1">
            <a:spLocks noChangeArrowheads="1"/>
          </p:cNvSpPr>
          <p:nvPr/>
        </p:nvSpPr>
        <p:spPr bwMode="auto">
          <a:xfrm>
            <a:off x="3703638" y="2973388"/>
            <a:ext cx="4741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smtClean="0">
                <a:solidFill>
                  <a:prstClr val="white"/>
                </a:solidFill>
                <a:latin typeface="微软雅黑" pitchFamily="34" charset="-122"/>
                <a:ea typeface="微软雅黑" pitchFamily="34" charset="-122"/>
              </a:rPr>
              <a:t>   卷积神经网络</a:t>
            </a:r>
            <a:endParaRPr lang="zh-CN" altLang="en-US" sz="44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2570081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180049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最后三者相乘：</a:t>
            </a:r>
          </a:p>
        </p:txBody>
      </p:sp>
      <p:pic>
        <p:nvPicPr>
          <p:cNvPr id="8194" name="Picture 2" descr="http://images2015.cnblogs.com/blog/853467/201606/853467-20160630152811640-8881402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747891"/>
            <a:ext cx="9963150" cy="16383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783590" y="3631764"/>
            <a:ext cx="5445401" cy="923330"/>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这样我们就计算出整体误差</a:t>
            </a:r>
            <a:r>
              <a:rPr lang="en-US" altLang="zh-CN" dirty="0">
                <a:solidFill>
                  <a:srgbClr val="262626"/>
                </a:solidFill>
                <a:latin typeface="微软雅黑" panose="020B0503020204020204" pitchFamily="34" charset="-122"/>
                <a:ea typeface="微软雅黑" panose="020B0503020204020204" pitchFamily="34" charset="-122"/>
              </a:rPr>
              <a:t>E(total)</a:t>
            </a:r>
            <a:r>
              <a:rPr lang="zh-CN" altLang="en-US" dirty="0">
                <a:solidFill>
                  <a:srgbClr val="262626"/>
                </a:solidFill>
                <a:latin typeface="微软雅黑" panose="020B0503020204020204" pitchFamily="34" charset="-122"/>
                <a:ea typeface="微软雅黑" panose="020B0503020204020204" pitchFamily="34" charset="-122"/>
              </a:rPr>
              <a:t>对</a:t>
            </a:r>
            <a:r>
              <a:rPr lang="en-US" altLang="zh-CN" dirty="0">
                <a:solidFill>
                  <a:srgbClr val="262626"/>
                </a:solidFill>
                <a:latin typeface="微软雅黑" panose="020B0503020204020204" pitchFamily="34" charset="-122"/>
                <a:ea typeface="微软雅黑" panose="020B0503020204020204" pitchFamily="34" charset="-122"/>
              </a:rPr>
              <a:t>w5</a:t>
            </a:r>
            <a:r>
              <a:rPr lang="zh-CN" altLang="en-US" dirty="0">
                <a:solidFill>
                  <a:srgbClr val="262626"/>
                </a:solidFill>
                <a:latin typeface="微软雅黑" panose="020B0503020204020204" pitchFamily="34" charset="-122"/>
                <a:ea typeface="微软雅黑" panose="020B0503020204020204" pitchFamily="34" charset="-122"/>
              </a:rPr>
              <a:t>的偏导值</a:t>
            </a:r>
            <a:r>
              <a:rPr lang="zh-CN" altLang="en-US" dirty="0" smtClean="0">
                <a:solidFill>
                  <a:srgbClr val="262626"/>
                </a:solidFill>
                <a:latin typeface="微软雅黑" panose="020B0503020204020204" pitchFamily="34" charset="-122"/>
                <a:ea typeface="微软雅黑" panose="020B0503020204020204" pitchFamily="34" charset="-122"/>
              </a:rPr>
              <a:t>。</a:t>
            </a:r>
            <a:endParaRPr lang="en-US" altLang="zh-CN" dirty="0" smtClean="0">
              <a:solidFill>
                <a:srgbClr val="262626"/>
              </a:solidFill>
              <a:latin typeface="微软雅黑" panose="020B0503020204020204" pitchFamily="34" charset="-122"/>
              <a:ea typeface="微软雅黑" panose="020B0503020204020204" pitchFamily="34" charset="-122"/>
            </a:endParaRPr>
          </a:p>
          <a:p>
            <a:endParaRPr lang="zh-CN" altLang="en-US" dirty="0">
              <a:solidFill>
                <a:srgbClr val="262626"/>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回过头来再看看上面的公式，我们发现：</a:t>
            </a:r>
          </a:p>
        </p:txBody>
      </p:sp>
      <p:pic>
        <p:nvPicPr>
          <p:cNvPr id="8196" name="Picture 4" descr="http://images2015.cnblogs.com/blog/853467/201606/853467-20160630153103187-51505258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4907915"/>
            <a:ext cx="824865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66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15522"/>
            <a:ext cx="2031325"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为了表达方便</a:t>
            </a:r>
            <a:r>
              <a:rPr lang="zh-CN" altLang="en-US" dirty="0" smtClean="0">
                <a:solidFill>
                  <a:srgbClr val="262626"/>
                </a:solidFill>
                <a:latin typeface="微软雅黑" panose="020B0503020204020204" pitchFamily="34" charset="-122"/>
                <a:ea typeface="微软雅黑" panose="020B0503020204020204" pitchFamily="34" charset="-122"/>
              </a:rPr>
              <a:t>，用</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12292" name="Picture 4" descr="http://images2015.cnblogs.com/blog/853467/201606/853467-20160630153202812-5851865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163" y="1023962"/>
            <a:ext cx="419100" cy="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5943" y="1115522"/>
            <a:ext cx="2492990"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来表示输出层的误差：</a:t>
            </a:r>
          </a:p>
        </p:txBody>
      </p:sp>
      <p:pic>
        <p:nvPicPr>
          <p:cNvPr id="12294" name="Picture 6" descr="http://images2015.cnblogs.com/blog/853467/201606/853467-20160630153251234-114453129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83" y="1712962"/>
            <a:ext cx="8305800" cy="179070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58837" y="3753824"/>
            <a:ext cx="5445401"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因此，整体误差</a:t>
            </a:r>
            <a:r>
              <a:rPr lang="en-US" altLang="zh-CN" dirty="0">
                <a:solidFill>
                  <a:srgbClr val="262626"/>
                </a:solidFill>
                <a:latin typeface="微软雅黑" panose="020B0503020204020204" pitchFamily="34" charset="-122"/>
                <a:ea typeface="微软雅黑" panose="020B0503020204020204" pitchFamily="34" charset="-122"/>
              </a:rPr>
              <a:t>E(total)</a:t>
            </a:r>
            <a:r>
              <a:rPr lang="zh-CN" altLang="en-US" dirty="0">
                <a:solidFill>
                  <a:srgbClr val="262626"/>
                </a:solidFill>
                <a:latin typeface="微软雅黑" panose="020B0503020204020204" pitchFamily="34" charset="-122"/>
                <a:ea typeface="微软雅黑" panose="020B0503020204020204" pitchFamily="34" charset="-122"/>
              </a:rPr>
              <a:t>对</a:t>
            </a:r>
            <a:r>
              <a:rPr lang="en-US" altLang="zh-CN" dirty="0">
                <a:solidFill>
                  <a:srgbClr val="262626"/>
                </a:solidFill>
                <a:latin typeface="微软雅黑" panose="020B0503020204020204" pitchFamily="34" charset="-122"/>
                <a:ea typeface="微软雅黑" panose="020B0503020204020204" pitchFamily="34" charset="-122"/>
              </a:rPr>
              <a:t>w5</a:t>
            </a:r>
            <a:r>
              <a:rPr lang="zh-CN" altLang="en-US" dirty="0">
                <a:solidFill>
                  <a:srgbClr val="262626"/>
                </a:solidFill>
                <a:latin typeface="微软雅黑" panose="020B0503020204020204" pitchFamily="34" charset="-122"/>
                <a:ea typeface="微软雅黑" panose="020B0503020204020204" pitchFamily="34" charset="-122"/>
              </a:rPr>
              <a:t>的偏导公式可以写成：</a:t>
            </a:r>
          </a:p>
        </p:txBody>
      </p:sp>
      <p:pic>
        <p:nvPicPr>
          <p:cNvPr id="12296" name="Picture 8" descr="http://images2015.cnblogs.com/blog/853467/201606/853467-20160630153405296-43665617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83" y="4412716"/>
            <a:ext cx="6153150" cy="8001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54050" y="5502376"/>
            <a:ext cx="4570482"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如果输出层误差计为负的话，也可以写成：</a:t>
            </a:r>
          </a:p>
        </p:txBody>
      </p:sp>
      <p:pic>
        <p:nvPicPr>
          <p:cNvPr id="12298" name="Picture 10" descr="http://images2015.cnblogs.com/blog/853467/201606/853467-20160630153514734-15446280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098" y="5852286"/>
            <a:ext cx="63246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924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2810385"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最后我们来更新</a:t>
            </a:r>
            <a:r>
              <a:rPr lang="en-US" altLang="zh-CN" dirty="0">
                <a:solidFill>
                  <a:srgbClr val="262626"/>
                </a:solidFill>
                <a:latin typeface="微软雅黑" panose="020B0503020204020204" pitchFamily="34" charset="-122"/>
                <a:ea typeface="微软雅黑" panose="020B0503020204020204" pitchFamily="34" charset="-122"/>
              </a:rPr>
              <a:t>w5</a:t>
            </a:r>
            <a:r>
              <a:rPr lang="zh-CN" altLang="en-US" dirty="0">
                <a:solidFill>
                  <a:srgbClr val="262626"/>
                </a:solidFill>
                <a:latin typeface="微软雅黑" panose="020B0503020204020204" pitchFamily="34" charset="-122"/>
                <a:ea typeface="微软雅黑" panose="020B0503020204020204" pitchFamily="34" charset="-122"/>
              </a:rPr>
              <a:t>的值：</a:t>
            </a:r>
          </a:p>
        </p:txBody>
      </p:sp>
      <p:pic>
        <p:nvPicPr>
          <p:cNvPr id="11266" name="Picture 2" descr="http://images2015.cnblogs.com/blog/853467/201606/853467-20160630153614374-16240352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1563278"/>
            <a:ext cx="1011555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58837" y="2443389"/>
            <a:ext cx="877163" cy="369332"/>
          </a:xfrm>
          <a:prstGeom prst="rect">
            <a:avLst/>
          </a:prstGeom>
        </p:spPr>
        <p:txBody>
          <a:bodyPr wrap="none">
            <a:spAutoFit/>
          </a:bodyPr>
          <a:lstStyle/>
          <a:p>
            <a:r>
              <a:rPr lang="zh-CN" altLang="en-US" dirty="0" smtClean="0">
                <a:solidFill>
                  <a:srgbClr val="262626"/>
                </a:solidFill>
                <a:latin typeface="微软雅黑" panose="020B0503020204020204" pitchFamily="34" charset="-122"/>
                <a:ea typeface="微软雅黑" panose="020B0503020204020204" pitchFamily="34" charset="-122"/>
              </a:rPr>
              <a:t>其中，</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1026" name="Picture 2" descr="http://images2015.cnblogs.com/blog/853467/201606/853467-20160630153700093-7438596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175" y="2317420"/>
            <a:ext cx="247650" cy="4953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948000" y="2468923"/>
            <a:ext cx="3049233" cy="369332"/>
          </a:xfrm>
          <a:prstGeom prst="rect">
            <a:avLst/>
          </a:prstGeom>
        </p:spPr>
        <p:txBody>
          <a:bodyPr wrap="none">
            <a:spAutoFit/>
          </a:bodyPr>
          <a:lstStyle/>
          <a:p>
            <a:r>
              <a:rPr lang="zh-CN" altLang="en-US" dirty="0" smtClean="0">
                <a:solidFill>
                  <a:srgbClr val="262626"/>
                </a:solidFill>
                <a:latin typeface="微软雅黑" panose="020B0503020204020204" pitchFamily="34" charset="-122"/>
                <a:ea typeface="微软雅黑" panose="020B0503020204020204" pitchFamily="34" charset="-122"/>
              </a:rPr>
              <a:t>是学习速率，这里我们取</a:t>
            </a:r>
            <a:r>
              <a:rPr lang="en-US" altLang="zh-CN" dirty="0" smtClean="0">
                <a:solidFill>
                  <a:srgbClr val="262626"/>
                </a:solidFill>
                <a:latin typeface="微软雅黑" panose="020B0503020204020204" pitchFamily="34" charset="-122"/>
                <a:ea typeface="微软雅黑" panose="020B0503020204020204" pitchFamily="34" charset="-122"/>
              </a:rPr>
              <a:t>0.5</a:t>
            </a:r>
            <a:endParaRPr lang="zh-CN" altLang="en-US" dirty="0">
              <a:solidFill>
                <a:srgbClr val="262626"/>
              </a:solidFill>
              <a:latin typeface="微软雅黑" panose="020B0503020204020204" pitchFamily="34" charset="-122"/>
              <a:ea typeface="微软雅黑" panose="020B0503020204020204" pitchFamily="34" charset="-122"/>
            </a:endParaRPr>
          </a:p>
        </p:txBody>
      </p:sp>
      <p:sp>
        <p:nvSpPr>
          <p:cNvPr id="11" name="矩形 10"/>
          <p:cNvSpPr/>
          <p:nvPr/>
        </p:nvSpPr>
        <p:spPr>
          <a:xfrm>
            <a:off x="858838" y="2951905"/>
            <a:ext cx="2690160" cy="369332"/>
          </a:xfrm>
          <a:prstGeom prst="rect">
            <a:avLst/>
          </a:prstGeom>
        </p:spPr>
        <p:txBody>
          <a:bodyPr wrap="none">
            <a:spAutoFit/>
          </a:bodyPr>
          <a:lstStyle/>
          <a:p>
            <a:r>
              <a:rPr lang="zh-CN" altLang="pl-PL" dirty="0">
                <a:solidFill>
                  <a:srgbClr val="262626"/>
                </a:solidFill>
                <a:latin typeface="微软雅黑" panose="020B0503020204020204" pitchFamily="34" charset="-122"/>
                <a:ea typeface="微软雅黑" panose="020B0503020204020204" pitchFamily="34" charset="-122"/>
              </a:rPr>
              <a:t>同理，可更新</a:t>
            </a:r>
            <a:r>
              <a:rPr lang="pl-PL" altLang="zh-CN" dirty="0">
                <a:solidFill>
                  <a:srgbClr val="262626"/>
                </a:solidFill>
                <a:latin typeface="微软雅黑" panose="020B0503020204020204" pitchFamily="34" charset="-122"/>
                <a:ea typeface="微软雅黑" panose="020B0503020204020204" pitchFamily="34" charset="-122"/>
              </a:rPr>
              <a:t>w6,w7,w8:</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1028" name="Picture 4" descr="http://images2015.cnblogs.com/blog/853467/201606/853467-20160630153807624-123197505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37" y="3434886"/>
            <a:ext cx="9334500" cy="305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840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10981065" cy="1200329"/>
          </a:xfrm>
          <a:prstGeom prst="rect">
            <a:avLst/>
          </a:prstGeom>
        </p:spPr>
        <p:txBody>
          <a:bodyPr wrap="square">
            <a:spAutoFit/>
          </a:bodyPr>
          <a:lstStyle/>
          <a:p>
            <a:r>
              <a:rPr lang="en-US" altLang="zh-CN" dirty="0">
                <a:solidFill>
                  <a:srgbClr val="262626"/>
                </a:solidFill>
                <a:latin typeface="微软雅黑" panose="020B0503020204020204" pitchFamily="34" charset="-122"/>
                <a:ea typeface="微软雅黑" panose="020B0503020204020204" pitchFamily="34" charset="-122"/>
              </a:rPr>
              <a:t>3.</a:t>
            </a:r>
            <a:r>
              <a:rPr lang="zh-CN" altLang="en-US" dirty="0">
                <a:solidFill>
                  <a:srgbClr val="262626"/>
                </a:solidFill>
                <a:latin typeface="微软雅黑" panose="020B0503020204020204" pitchFamily="34" charset="-122"/>
                <a:ea typeface="微软雅黑" panose="020B0503020204020204" pitchFamily="34" charset="-122"/>
              </a:rPr>
              <a:t>隐含层</a:t>
            </a:r>
            <a:r>
              <a:rPr lang="en-US" altLang="zh-CN" dirty="0">
                <a:solidFill>
                  <a:srgbClr val="262626"/>
                </a:solidFill>
                <a:latin typeface="微软雅黑" panose="020B0503020204020204" pitchFamily="34" charset="-122"/>
                <a:ea typeface="微软雅黑" panose="020B0503020204020204" pitchFamily="34" charset="-122"/>
              </a:rPr>
              <a:t>—-&gt;</a:t>
            </a:r>
            <a:r>
              <a:rPr lang="zh-CN" altLang="en-US" dirty="0">
                <a:solidFill>
                  <a:srgbClr val="262626"/>
                </a:solidFill>
                <a:latin typeface="微软雅黑" panose="020B0503020204020204" pitchFamily="34" charset="-122"/>
                <a:ea typeface="微软雅黑" panose="020B0503020204020204" pitchFamily="34" charset="-122"/>
              </a:rPr>
              <a:t>隐含层的权值更新</a:t>
            </a:r>
            <a:r>
              <a:rPr lang="zh-CN" altLang="en-US" dirty="0" smtClean="0">
                <a:solidFill>
                  <a:srgbClr val="262626"/>
                </a:solidFill>
                <a:latin typeface="微软雅黑" panose="020B0503020204020204" pitchFamily="34" charset="-122"/>
                <a:ea typeface="微软雅黑" panose="020B0503020204020204" pitchFamily="34" charset="-122"/>
              </a:rPr>
              <a:t>：</a:t>
            </a:r>
            <a:endParaRPr lang="en-US" altLang="zh-CN" dirty="0" smtClean="0">
              <a:solidFill>
                <a:srgbClr val="262626"/>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　方法其实与上面说的差不多，但是有个地方需要变一下，在上文计算总误差对</a:t>
            </a:r>
            <a:r>
              <a:rPr lang="en-US" altLang="zh-CN" dirty="0">
                <a:solidFill>
                  <a:srgbClr val="262626"/>
                </a:solidFill>
                <a:latin typeface="微软雅黑" panose="020B0503020204020204" pitchFamily="34" charset="-122"/>
                <a:ea typeface="微软雅黑" panose="020B0503020204020204" pitchFamily="34" charset="-122"/>
              </a:rPr>
              <a:t>w5</a:t>
            </a:r>
            <a:r>
              <a:rPr lang="zh-CN" altLang="en-US" dirty="0">
                <a:solidFill>
                  <a:srgbClr val="262626"/>
                </a:solidFill>
                <a:latin typeface="微软雅黑" panose="020B0503020204020204" pitchFamily="34" charset="-122"/>
                <a:ea typeface="微软雅黑" panose="020B0503020204020204" pitchFamily="34" charset="-122"/>
              </a:rPr>
              <a:t>的偏导时，是从</a:t>
            </a:r>
            <a:r>
              <a:rPr lang="en-US" altLang="zh-CN" dirty="0">
                <a:solidFill>
                  <a:srgbClr val="262626"/>
                </a:solidFill>
                <a:latin typeface="微软雅黑" panose="020B0503020204020204" pitchFamily="34" charset="-122"/>
                <a:ea typeface="微软雅黑" panose="020B0503020204020204" pitchFamily="34" charset="-122"/>
              </a:rPr>
              <a:t>out(o1)—-&gt;net(o1)—-&gt;w5,</a:t>
            </a:r>
            <a:r>
              <a:rPr lang="zh-CN" altLang="en-US" dirty="0">
                <a:solidFill>
                  <a:srgbClr val="262626"/>
                </a:solidFill>
                <a:latin typeface="微软雅黑" panose="020B0503020204020204" pitchFamily="34" charset="-122"/>
                <a:ea typeface="微软雅黑" panose="020B0503020204020204" pitchFamily="34" charset="-122"/>
              </a:rPr>
              <a:t>但是在隐含层之间的权值更新时，是</a:t>
            </a:r>
            <a:r>
              <a:rPr lang="en-US" altLang="zh-CN" dirty="0">
                <a:solidFill>
                  <a:srgbClr val="262626"/>
                </a:solidFill>
                <a:latin typeface="微软雅黑" panose="020B0503020204020204" pitchFamily="34" charset="-122"/>
                <a:ea typeface="微软雅黑" panose="020B0503020204020204" pitchFamily="34" charset="-122"/>
              </a:rPr>
              <a:t>out(h1)—-&gt;net(h1)—-&gt;w1,</a:t>
            </a:r>
            <a:r>
              <a:rPr lang="zh-CN" altLang="en-US" dirty="0">
                <a:solidFill>
                  <a:srgbClr val="262626"/>
                </a:solidFill>
                <a:latin typeface="微软雅黑" panose="020B0503020204020204" pitchFamily="34" charset="-122"/>
                <a:ea typeface="微软雅黑" panose="020B0503020204020204" pitchFamily="34" charset="-122"/>
              </a:rPr>
              <a:t>而</a:t>
            </a:r>
            <a:r>
              <a:rPr lang="en-US" altLang="zh-CN" dirty="0">
                <a:solidFill>
                  <a:srgbClr val="262626"/>
                </a:solidFill>
                <a:latin typeface="微软雅黑" panose="020B0503020204020204" pitchFamily="34" charset="-122"/>
                <a:ea typeface="微软雅黑" panose="020B0503020204020204" pitchFamily="34" charset="-122"/>
              </a:rPr>
              <a:t>out(h1)</a:t>
            </a:r>
            <a:r>
              <a:rPr lang="zh-CN" altLang="en-US" dirty="0">
                <a:solidFill>
                  <a:srgbClr val="262626"/>
                </a:solidFill>
                <a:latin typeface="微软雅黑" panose="020B0503020204020204" pitchFamily="34" charset="-122"/>
                <a:ea typeface="微软雅黑" panose="020B0503020204020204" pitchFamily="34" charset="-122"/>
              </a:rPr>
              <a:t>会接受</a:t>
            </a:r>
            <a:r>
              <a:rPr lang="en-US" altLang="zh-CN" dirty="0">
                <a:solidFill>
                  <a:srgbClr val="262626"/>
                </a:solidFill>
                <a:latin typeface="微软雅黑" panose="020B0503020204020204" pitchFamily="34" charset="-122"/>
                <a:ea typeface="微软雅黑" panose="020B0503020204020204" pitchFamily="34" charset="-122"/>
              </a:rPr>
              <a:t>E(o1)</a:t>
            </a:r>
            <a:r>
              <a:rPr lang="zh-CN" altLang="en-US" dirty="0">
                <a:solidFill>
                  <a:srgbClr val="262626"/>
                </a:solidFill>
                <a:latin typeface="微软雅黑" panose="020B0503020204020204" pitchFamily="34" charset="-122"/>
                <a:ea typeface="微软雅黑" panose="020B0503020204020204" pitchFamily="34" charset="-122"/>
              </a:rPr>
              <a:t>和</a:t>
            </a:r>
            <a:r>
              <a:rPr lang="en-US" altLang="zh-CN" dirty="0">
                <a:solidFill>
                  <a:srgbClr val="262626"/>
                </a:solidFill>
                <a:latin typeface="微软雅黑" panose="020B0503020204020204" pitchFamily="34" charset="-122"/>
                <a:ea typeface="微软雅黑" panose="020B0503020204020204" pitchFamily="34" charset="-122"/>
              </a:rPr>
              <a:t>E(o2)</a:t>
            </a:r>
            <a:r>
              <a:rPr lang="zh-CN" altLang="en-US" dirty="0">
                <a:solidFill>
                  <a:srgbClr val="262626"/>
                </a:solidFill>
                <a:latin typeface="微软雅黑" panose="020B0503020204020204" pitchFamily="34" charset="-122"/>
                <a:ea typeface="微软雅黑" panose="020B0503020204020204" pitchFamily="34" charset="-122"/>
              </a:rPr>
              <a:t>两个地方传来的误差，所以这个地方两个都要计算。</a:t>
            </a:r>
          </a:p>
        </p:txBody>
      </p:sp>
      <p:pic>
        <p:nvPicPr>
          <p:cNvPr id="2050" name="Picture 2" descr="http://images2015.cnblogs.com/blog/853467/201606/853467-20160630154317562-3113695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2333315"/>
            <a:ext cx="6410642" cy="441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461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7" name="矩形 6"/>
          <p:cNvSpPr/>
          <p:nvPr/>
        </p:nvSpPr>
        <p:spPr>
          <a:xfrm>
            <a:off x="1011237" y="2463035"/>
            <a:ext cx="1107996" cy="369332"/>
          </a:xfrm>
          <a:prstGeom prst="rect">
            <a:avLst/>
          </a:prstGeom>
        </p:spPr>
        <p:txBody>
          <a:bodyPr wrap="none">
            <a:spAutoFit/>
          </a:bodyPr>
          <a:lstStyle/>
          <a:p>
            <a:r>
              <a:rPr lang="zh-CN" altLang="en-US" dirty="0" smtClean="0">
                <a:solidFill>
                  <a:srgbClr val="262626"/>
                </a:solidFill>
                <a:latin typeface="微软雅黑" panose="020B0503020204020204" pitchFamily="34" charset="-122"/>
                <a:ea typeface="微软雅黑" panose="020B0503020204020204" pitchFamily="34" charset="-122"/>
              </a:rPr>
              <a:t>先计算</a:t>
            </a:r>
            <a:r>
              <a:rPr lang="zh-CN" altLang="en-US" dirty="0">
                <a:solidFill>
                  <a:srgbClr val="262626"/>
                </a:solidFill>
                <a:latin typeface="微软雅黑" panose="020B0503020204020204" pitchFamily="34" charset="-122"/>
                <a:ea typeface="微软雅黑" panose="020B0503020204020204" pitchFamily="34" charset="-122"/>
              </a:rPr>
              <a:t>：</a:t>
            </a:r>
          </a:p>
        </p:txBody>
      </p:sp>
      <p:pic>
        <p:nvPicPr>
          <p:cNvPr id="3074" name="Picture 2" descr="http://images2015.cnblogs.com/blog/853467/201606/853467-20160630154712202-19060076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936" y="996183"/>
            <a:ext cx="857250" cy="6286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s2015.cnblogs.com/blog/853467/201606/853467-20160630154758531-9348612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1624834"/>
            <a:ext cx="8991600" cy="8382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011238" y="1278243"/>
            <a:ext cx="87716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计算：</a:t>
            </a:r>
          </a:p>
        </p:txBody>
      </p:sp>
      <p:pic>
        <p:nvPicPr>
          <p:cNvPr id="3078" name="Picture 6" descr="http://images2015.cnblogs.com/blog/853467/201606/853467-20160630154958296-19220970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561" y="2304801"/>
            <a:ext cx="8382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mages2015.cnblogs.com/blog/853467/201606/853467-20160630155015546-110621627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139" y="2910462"/>
            <a:ext cx="6477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images2015.cnblogs.com/blog/853467/201606/853467-20160630155036406-96464796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838" y="3820510"/>
            <a:ext cx="98869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mages2015.cnblogs.com/blog/853467/201606/853467-20160630155117656-190592837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530284"/>
            <a:ext cx="710565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images2015.cnblogs.com/blog/853467/201606/853467-20160630155158468-15703200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444" y="5943599"/>
            <a:ext cx="942975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0092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1569660" cy="369332"/>
          </a:xfrm>
          <a:prstGeom prst="rect">
            <a:avLst/>
          </a:prstGeom>
        </p:spPr>
        <p:txBody>
          <a:bodyPr wrap="none">
            <a:spAutoFit/>
          </a:bodyPr>
          <a:lstStyle/>
          <a:p>
            <a:r>
              <a:rPr lang="zh-CN" altLang="en-US" dirty="0" smtClean="0">
                <a:solidFill>
                  <a:srgbClr val="262626"/>
                </a:solidFill>
                <a:latin typeface="微软雅黑" panose="020B0503020204020204" pitchFamily="34" charset="-122"/>
                <a:ea typeface="微软雅黑" panose="020B0503020204020204" pitchFamily="34" charset="-122"/>
              </a:rPr>
              <a:t>同理计算出：</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4098" name="Picture 2" descr="http://images2015.cnblogs.com/blog/853467/201606/853467-20160630155310937-21039384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255" y="946176"/>
            <a:ext cx="3543300" cy="7429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58838" y="1747891"/>
            <a:ext cx="2262158"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两者相加得到总值：</a:t>
            </a:r>
          </a:p>
        </p:txBody>
      </p:sp>
      <p:pic>
        <p:nvPicPr>
          <p:cNvPr id="4100" name="Picture 4" descr="http://images2015.cnblogs.com/blog/853467/201606/853467-20160630155435218-3967699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83" y="2175987"/>
            <a:ext cx="9906000" cy="100965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52315" y="3192648"/>
            <a:ext cx="1107996"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再</a:t>
            </a:r>
            <a:r>
              <a:rPr lang="zh-CN" altLang="en-US" dirty="0" smtClean="0">
                <a:solidFill>
                  <a:srgbClr val="262626"/>
                </a:solidFill>
                <a:latin typeface="微软雅黑" panose="020B0503020204020204" pitchFamily="34" charset="-122"/>
                <a:ea typeface="微软雅黑" panose="020B0503020204020204" pitchFamily="34" charset="-122"/>
              </a:rPr>
              <a:t>计算：</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3" name="Picture 6" descr="http://images2015.cnblogs.com/blog/853467/201606/853467-20160630155555562-142225483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917" y="3053464"/>
            <a:ext cx="93345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images2015.cnblogs.com/blog/853467/201606/853467-20160630155628046-22950549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65" y="3645535"/>
            <a:ext cx="9963150" cy="165735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774383" y="5386441"/>
            <a:ext cx="1107996"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再</a:t>
            </a:r>
            <a:r>
              <a:rPr lang="zh-CN" altLang="en-US" dirty="0" smtClean="0">
                <a:solidFill>
                  <a:srgbClr val="262626"/>
                </a:solidFill>
                <a:latin typeface="微软雅黑" panose="020B0503020204020204" pitchFamily="34" charset="-122"/>
                <a:ea typeface="微软雅黑" panose="020B0503020204020204" pitchFamily="34" charset="-122"/>
              </a:rPr>
              <a:t>计算：</a:t>
            </a:r>
            <a:endParaRPr lang="zh-CN" altLang="en-US" dirty="0">
              <a:solidFill>
                <a:srgbClr val="262626"/>
              </a:solidFill>
              <a:latin typeface="微软雅黑" panose="020B0503020204020204" pitchFamily="34" charset="-122"/>
              <a:ea typeface="微软雅黑" panose="020B0503020204020204" pitchFamily="34" charset="-122"/>
            </a:endParaRPr>
          </a:p>
        </p:txBody>
      </p:sp>
      <p:pic>
        <p:nvPicPr>
          <p:cNvPr id="4106" name="Picture 10" descr="http://images2015.cnblogs.com/blog/853467/201606/853467-20160630155731421-23985271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2379" y="5199631"/>
            <a:ext cx="895350" cy="742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http://images2015.cnblogs.com/blog/853467/201606/853467-20160630155706437-96486174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735" y="5104382"/>
            <a:ext cx="94869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648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1800493"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最后三者相乘：</a:t>
            </a:r>
          </a:p>
        </p:txBody>
      </p:sp>
      <p:pic>
        <p:nvPicPr>
          <p:cNvPr id="5122" name="Picture 2" descr="http://images2015.cnblogs.com/blog/853467/201606/853467-20160630155827718-1894574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1684829"/>
            <a:ext cx="10077450"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84566" y="3619940"/>
            <a:ext cx="5939446"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为了简化公式，用</a:t>
            </a:r>
            <a:r>
              <a:rPr lang="en-US" altLang="zh-CN" dirty="0">
                <a:solidFill>
                  <a:srgbClr val="262626"/>
                </a:solidFill>
                <a:latin typeface="微软雅黑" panose="020B0503020204020204" pitchFamily="34" charset="-122"/>
                <a:ea typeface="微软雅黑" panose="020B0503020204020204" pitchFamily="34" charset="-122"/>
              </a:rPr>
              <a:t>sigma(h1)</a:t>
            </a:r>
            <a:r>
              <a:rPr lang="zh-CN" altLang="en-US" dirty="0">
                <a:solidFill>
                  <a:srgbClr val="262626"/>
                </a:solidFill>
                <a:latin typeface="微软雅黑" panose="020B0503020204020204" pitchFamily="34" charset="-122"/>
                <a:ea typeface="微软雅黑" panose="020B0503020204020204" pitchFamily="34" charset="-122"/>
              </a:rPr>
              <a:t>表示隐含层单元</a:t>
            </a:r>
            <a:r>
              <a:rPr lang="en-US" altLang="zh-CN" dirty="0">
                <a:solidFill>
                  <a:srgbClr val="262626"/>
                </a:solidFill>
                <a:latin typeface="微软雅黑" panose="020B0503020204020204" pitchFamily="34" charset="-122"/>
                <a:ea typeface="微软雅黑" panose="020B0503020204020204" pitchFamily="34" charset="-122"/>
              </a:rPr>
              <a:t>h1</a:t>
            </a:r>
            <a:r>
              <a:rPr lang="zh-CN" altLang="en-US" dirty="0">
                <a:solidFill>
                  <a:srgbClr val="262626"/>
                </a:solidFill>
                <a:latin typeface="微软雅黑" panose="020B0503020204020204" pitchFamily="34" charset="-122"/>
                <a:ea typeface="微软雅黑" panose="020B0503020204020204" pitchFamily="34" charset="-122"/>
              </a:rPr>
              <a:t>的误差：</a:t>
            </a:r>
          </a:p>
        </p:txBody>
      </p:sp>
      <p:pic>
        <p:nvPicPr>
          <p:cNvPr id="5124" name="Picture 4" descr="http://images2015.cnblogs.com/blog/853467/201606/853467-20160630160345281-6793075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3989272"/>
            <a:ext cx="8934450" cy="274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2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smtClean="0">
                <a:solidFill>
                  <a:srgbClr val="404040"/>
                </a:solidFill>
                <a:latin typeface="微软雅黑" panose="020B0503020204020204" pitchFamily="34" charset="-122"/>
                <a:ea typeface="微软雅黑" panose="020B0503020204020204" pitchFamily="34" charset="-122"/>
              </a:rPr>
              <a:t>、</a:t>
            </a:r>
            <a:r>
              <a:rPr lang="en-US" altLang="zh-CN" sz="2400" b="1" dirty="0" smtClean="0">
                <a:solidFill>
                  <a:srgbClr val="404040"/>
                </a:solidFill>
                <a:latin typeface="微软雅黑" panose="020B0503020204020204" pitchFamily="34" charset="-122"/>
                <a:ea typeface="微软雅黑" panose="020B0503020204020204" pitchFamily="34" charset="-122"/>
              </a:rPr>
              <a:t>BP</a:t>
            </a:r>
            <a:r>
              <a:rPr lang="zh-CN" altLang="en-US" sz="2400" b="1" dirty="0" smtClean="0">
                <a:solidFill>
                  <a:srgbClr val="404040"/>
                </a:solidFill>
                <a:latin typeface="微软雅黑" panose="020B0503020204020204" pitchFamily="34" charset="-122"/>
                <a:ea typeface="微软雅黑" panose="020B0503020204020204" pitchFamily="34" charset="-122"/>
              </a:rPr>
              <a:t>算法</a:t>
            </a:r>
            <a:endParaRPr lang="zh-CN" altLang="zh-CN" sz="2400" b="1" dirty="0">
              <a:solidFill>
                <a:srgbClr val="404040"/>
              </a:solidFill>
            </a:endParaRPr>
          </a:p>
        </p:txBody>
      </p:sp>
      <p:sp>
        <p:nvSpPr>
          <p:cNvPr id="2" name="矩形 1"/>
          <p:cNvSpPr/>
          <p:nvPr/>
        </p:nvSpPr>
        <p:spPr>
          <a:xfrm>
            <a:off x="858838" y="1132986"/>
            <a:ext cx="2579552"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最后，更新</a:t>
            </a:r>
            <a:r>
              <a:rPr lang="en-US" altLang="zh-CN" dirty="0">
                <a:solidFill>
                  <a:srgbClr val="262626"/>
                </a:solidFill>
                <a:latin typeface="微软雅黑" panose="020B0503020204020204" pitchFamily="34" charset="-122"/>
                <a:ea typeface="微软雅黑" panose="020B0503020204020204" pitchFamily="34" charset="-122"/>
              </a:rPr>
              <a:t>w1</a:t>
            </a:r>
            <a:r>
              <a:rPr lang="zh-CN" altLang="en-US" dirty="0">
                <a:solidFill>
                  <a:srgbClr val="262626"/>
                </a:solidFill>
                <a:latin typeface="微软雅黑" panose="020B0503020204020204" pitchFamily="34" charset="-122"/>
                <a:ea typeface="微软雅黑" panose="020B0503020204020204" pitchFamily="34" charset="-122"/>
              </a:rPr>
              <a:t>的权值：</a:t>
            </a:r>
          </a:p>
        </p:txBody>
      </p:sp>
      <p:pic>
        <p:nvPicPr>
          <p:cNvPr id="6146" name="Picture 2" descr="http://images2015.cnblogs.com/blog/853467/201606/853467-20160630160523437-19060045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1502318"/>
            <a:ext cx="9906000" cy="83820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58838" y="2333868"/>
            <a:ext cx="3788217"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同理</a:t>
            </a:r>
            <a:r>
              <a:rPr lang="zh-CN" altLang="en-US" dirty="0" smtClean="0">
                <a:solidFill>
                  <a:srgbClr val="262626"/>
                </a:solidFill>
                <a:latin typeface="微软雅黑" panose="020B0503020204020204" pitchFamily="34" charset="-122"/>
                <a:ea typeface="微软雅黑" panose="020B0503020204020204" pitchFamily="34" charset="-122"/>
              </a:rPr>
              <a:t>，也可</a:t>
            </a:r>
            <a:r>
              <a:rPr lang="zh-CN" altLang="en-US" dirty="0">
                <a:solidFill>
                  <a:srgbClr val="262626"/>
                </a:solidFill>
                <a:latin typeface="微软雅黑" panose="020B0503020204020204" pitchFamily="34" charset="-122"/>
                <a:ea typeface="微软雅黑" panose="020B0503020204020204" pitchFamily="34" charset="-122"/>
              </a:rPr>
              <a:t>更新</a:t>
            </a:r>
            <a:r>
              <a:rPr lang="en-US" altLang="zh-CN" dirty="0">
                <a:solidFill>
                  <a:srgbClr val="262626"/>
                </a:solidFill>
                <a:latin typeface="微软雅黑" panose="020B0503020204020204" pitchFamily="34" charset="-122"/>
                <a:ea typeface="微软雅黑" panose="020B0503020204020204" pitchFamily="34" charset="-122"/>
              </a:rPr>
              <a:t>w2,w3,w4</a:t>
            </a:r>
            <a:r>
              <a:rPr lang="zh-CN" altLang="en-US" dirty="0">
                <a:solidFill>
                  <a:srgbClr val="262626"/>
                </a:solidFill>
                <a:latin typeface="微软雅黑" panose="020B0503020204020204" pitchFamily="34" charset="-122"/>
                <a:ea typeface="微软雅黑" panose="020B0503020204020204" pitchFamily="34" charset="-122"/>
              </a:rPr>
              <a:t>的权值：</a:t>
            </a:r>
          </a:p>
        </p:txBody>
      </p:sp>
      <p:pic>
        <p:nvPicPr>
          <p:cNvPr id="6148" name="Picture 4" descr="http://images2015.cnblogs.com/blog/853467/201606/853467-20160630160603484-147143447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2907908"/>
            <a:ext cx="9505950" cy="186904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95325" y="4988492"/>
            <a:ext cx="10902238" cy="1323439"/>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这样误差反向传播法就完成了，最后我们再把更新的权值重新计算，不停地迭代，在这个例子中第一次迭代之后，总误差</a:t>
            </a:r>
            <a:r>
              <a:rPr lang="en-US" altLang="zh-CN" sz="2000" dirty="0">
                <a:solidFill>
                  <a:srgbClr val="262626"/>
                </a:solidFill>
                <a:latin typeface="微软雅黑" panose="020B0503020204020204" pitchFamily="34" charset="-122"/>
                <a:ea typeface="微软雅黑" panose="020B0503020204020204" pitchFamily="34" charset="-122"/>
              </a:rPr>
              <a:t>E(total)</a:t>
            </a:r>
            <a:r>
              <a:rPr lang="zh-CN" altLang="en-US" sz="2000" dirty="0">
                <a:solidFill>
                  <a:srgbClr val="262626"/>
                </a:solidFill>
                <a:latin typeface="微软雅黑" panose="020B0503020204020204" pitchFamily="34" charset="-122"/>
                <a:ea typeface="微软雅黑" panose="020B0503020204020204" pitchFamily="34" charset="-122"/>
              </a:rPr>
              <a:t>由</a:t>
            </a:r>
            <a:r>
              <a:rPr lang="en-US" altLang="zh-CN" sz="2000" dirty="0">
                <a:solidFill>
                  <a:srgbClr val="262626"/>
                </a:solidFill>
                <a:latin typeface="微软雅黑" panose="020B0503020204020204" pitchFamily="34" charset="-122"/>
                <a:ea typeface="微软雅黑" panose="020B0503020204020204" pitchFamily="34" charset="-122"/>
              </a:rPr>
              <a:t>0.298371109</a:t>
            </a:r>
            <a:r>
              <a:rPr lang="zh-CN" altLang="en-US" sz="2000" dirty="0">
                <a:solidFill>
                  <a:srgbClr val="262626"/>
                </a:solidFill>
                <a:latin typeface="微软雅黑" panose="020B0503020204020204" pitchFamily="34" charset="-122"/>
                <a:ea typeface="微软雅黑" panose="020B0503020204020204" pitchFamily="34" charset="-122"/>
              </a:rPr>
              <a:t>下降至</a:t>
            </a:r>
            <a:r>
              <a:rPr lang="en-US" altLang="zh-CN" sz="2000" dirty="0">
                <a:solidFill>
                  <a:srgbClr val="262626"/>
                </a:solidFill>
                <a:latin typeface="微软雅黑" panose="020B0503020204020204" pitchFamily="34" charset="-122"/>
                <a:ea typeface="微软雅黑" panose="020B0503020204020204" pitchFamily="34" charset="-122"/>
              </a:rPr>
              <a:t>0.291027924</a:t>
            </a:r>
            <a:r>
              <a:rPr lang="zh-CN" altLang="en-US" sz="2000" dirty="0">
                <a:solidFill>
                  <a:srgbClr val="262626"/>
                </a:solidFill>
                <a:latin typeface="微软雅黑" panose="020B0503020204020204" pitchFamily="34" charset="-122"/>
                <a:ea typeface="微软雅黑" panose="020B0503020204020204" pitchFamily="34" charset="-122"/>
              </a:rPr>
              <a:t>。迭代</a:t>
            </a:r>
            <a:r>
              <a:rPr lang="en-US" altLang="zh-CN" sz="2000" dirty="0">
                <a:solidFill>
                  <a:srgbClr val="262626"/>
                </a:solidFill>
                <a:latin typeface="微软雅黑" panose="020B0503020204020204" pitchFamily="34" charset="-122"/>
                <a:ea typeface="微软雅黑" panose="020B0503020204020204" pitchFamily="34" charset="-122"/>
              </a:rPr>
              <a:t>10000</a:t>
            </a:r>
            <a:r>
              <a:rPr lang="zh-CN" altLang="en-US" sz="2000" dirty="0">
                <a:solidFill>
                  <a:srgbClr val="262626"/>
                </a:solidFill>
                <a:latin typeface="微软雅黑" panose="020B0503020204020204" pitchFamily="34" charset="-122"/>
                <a:ea typeface="微软雅黑" panose="020B0503020204020204" pitchFamily="34" charset="-122"/>
              </a:rPr>
              <a:t>次后，总误差为</a:t>
            </a:r>
            <a:r>
              <a:rPr lang="en-US" altLang="zh-CN" sz="2000" dirty="0">
                <a:solidFill>
                  <a:srgbClr val="262626"/>
                </a:solidFill>
                <a:latin typeface="微软雅黑" panose="020B0503020204020204" pitchFamily="34" charset="-122"/>
                <a:ea typeface="微软雅黑" panose="020B0503020204020204" pitchFamily="34" charset="-122"/>
              </a:rPr>
              <a:t>0.000035085</a:t>
            </a:r>
            <a:r>
              <a:rPr lang="zh-CN" altLang="en-US" sz="2000" dirty="0">
                <a:solidFill>
                  <a:srgbClr val="262626"/>
                </a:solidFill>
                <a:latin typeface="微软雅黑" panose="020B0503020204020204" pitchFamily="34" charset="-122"/>
                <a:ea typeface="微软雅黑" panose="020B0503020204020204" pitchFamily="34" charset="-122"/>
              </a:rPr>
              <a:t>，输出为</a:t>
            </a:r>
            <a:r>
              <a:rPr lang="en-US" altLang="zh-CN" sz="2000" dirty="0">
                <a:solidFill>
                  <a:srgbClr val="262626"/>
                </a:solidFill>
                <a:latin typeface="微软雅黑" panose="020B0503020204020204" pitchFamily="34" charset="-122"/>
                <a:ea typeface="微软雅黑" panose="020B0503020204020204" pitchFamily="34" charset="-122"/>
              </a:rPr>
              <a:t>[0.015912196,0.984065734](</a:t>
            </a:r>
            <a:r>
              <a:rPr lang="zh-CN" altLang="en-US" sz="2000" dirty="0">
                <a:solidFill>
                  <a:srgbClr val="262626"/>
                </a:solidFill>
                <a:latin typeface="微软雅黑" panose="020B0503020204020204" pitchFamily="34" charset="-122"/>
                <a:ea typeface="微软雅黑" panose="020B0503020204020204" pitchFamily="34" charset="-122"/>
              </a:rPr>
              <a:t>原输入为</a:t>
            </a:r>
            <a:r>
              <a:rPr lang="en-US" altLang="zh-CN" sz="2000" dirty="0">
                <a:solidFill>
                  <a:srgbClr val="262626"/>
                </a:solidFill>
                <a:latin typeface="微软雅黑" panose="020B0503020204020204" pitchFamily="34" charset="-122"/>
                <a:ea typeface="微软雅黑" panose="020B0503020204020204" pitchFamily="34" charset="-122"/>
              </a:rPr>
              <a:t>[0.01,0.99]),</a:t>
            </a:r>
            <a:r>
              <a:rPr lang="zh-CN" altLang="en-US" sz="2000" dirty="0">
                <a:solidFill>
                  <a:srgbClr val="262626"/>
                </a:solidFill>
                <a:latin typeface="微软雅黑" panose="020B0503020204020204" pitchFamily="34" charset="-122"/>
                <a:ea typeface="微软雅黑" panose="020B0503020204020204" pitchFamily="34" charset="-122"/>
              </a:rPr>
              <a:t>证明效果还是不错的。</a:t>
            </a:r>
          </a:p>
        </p:txBody>
      </p:sp>
    </p:spTree>
    <p:extLst>
      <p:ext uri="{BB962C8B-B14F-4D97-AF65-F5344CB8AC3E}">
        <p14:creationId xmlns:p14="http://schemas.microsoft.com/office/powerpoint/2010/main" val="228259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2161651"/>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FFC000"/>
          </a:solid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 name="组合 38"/>
          <p:cNvGrpSpPr>
            <a:grpSpLocks/>
          </p:cNvGrpSpPr>
          <p:nvPr/>
        </p:nvGrpSpPr>
        <p:grpSpPr bwMode="auto">
          <a:xfrm>
            <a:off x="2368550" y="2416175"/>
            <a:ext cx="1335088" cy="1327150"/>
            <a:chOff x="868363" y="2749550"/>
            <a:chExt cx="1182688" cy="1174750"/>
          </a:xfrm>
        </p:grpSpPr>
        <p:sp>
          <p:nvSpPr>
            <p:cNvPr id="17"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0"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1"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3"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4" name="文本框 39"/>
          <p:cNvSpPr txBox="1">
            <a:spLocks noChangeArrowheads="1"/>
          </p:cNvSpPr>
          <p:nvPr/>
        </p:nvSpPr>
        <p:spPr bwMode="auto">
          <a:xfrm>
            <a:off x="3703638" y="2973388"/>
            <a:ext cx="4741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smtClean="0">
                <a:solidFill>
                  <a:prstClr val="white"/>
                </a:solidFill>
                <a:latin typeface="微软雅黑" pitchFamily="34" charset="-122"/>
                <a:ea typeface="微软雅黑" pitchFamily="34" charset="-122"/>
              </a:rPr>
              <a:t>       </a:t>
            </a:r>
            <a:r>
              <a:rPr lang="en-US" altLang="zh-CN" sz="4400" b="1" dirty="0" smtClean="0">
                <a:solidFill>
                  <a:prstClr val="white"/>
                </a:solidFill>
                <a:latin typeface="微软雅黑" pitchFamily="34" charset="-122"/>
                <a:ea typeface="微软雅黑" pitchFamily="34" charset="-122"/>
              </a:rPr>
              <a:t>CNN</a:t>
            </a:r>
            <a:r>
              <a:rPr lang="zh-CN" altLang="en-US" sz="4400" b="1" dirty="0" smtClean="0">
                <a:solidFill>
                  <a:prstClr val="white"/>
                </a:solidFill>
                <a:latin typeface="微软雅黑" pitchFamily="34" charset="-122"/>
                <a:ea typeface="微软雅黑" pitchFamily="34" charset="-122"/>
              </a:rPr>
              <a:t>的应用</a:t>
            </a:r>
            <a:endParaRPr lang="zh-CN" altLang="en-US" sz="44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32690196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5</a:t>
            </a:r>
            <a:r>
              <a:rPr lang="zh-CN" altLang="en-US" sz="2400" b="1" dirty="0" smtClean="0">
                <a:solidFill>
                  <a:srgbClr val="404040"/>
                </a:solidFill>
                <a:latin typeface="微软雅黑" panose="020B0503020204020204" pitchFamily="34" charset="-122"/>
                <a:ea typeface="微软雅黑" panose="020B0503020204020204" pitchFamily="34" charset="-122"/>
              </a:rPr>
              <a:t>、神经风格转换</a:t>
            </a:r>
            <a:endParaRPr lang="zh-CN" altLang="zh-CN" sz="2400" b="1" dirty="0">
              <a:solidFill>
                <a:srgbClr val="404040"/>
              </a:solidFill>
            </a:endParaRPr>
          </a:p>
        </p:txBody>
      </p:sp>
      <p:sp>
        <p:nvSpPr>
          <p:cNvPr id="2" name="矩形 1"/>
          <p:cNvSpPr/>
          <p:nvPr/>
        </p:nvSpPr>
        <p:spPr>
          <a:xfrm>
            <a:off x="858838" y="1132986"/>
            <a:ext cx="11038791" cy="369332"/>
          </a:xfrm>
          <a:prstGeom prst="rect">
            <a:avLst/>
          </a:prstGeom>
        </p:spPr>
        <p:txBody>
          <a:bodyPr wrap="none">
            <a:spAutoFit/>
          </a:bodyPr>
          <a:lstStyle/>
          <a:p>
            <a:r>
              <a:rPr lang="zh-CN" altLang="en-US" b="1" dirty="0">
                <a:solidFill>
                  <a:srgbClr val="262626"/>
                </a:solidFill>
                <a:latin typeface="微软雅黑" panose="020B0503020204020204" pitchFamily="34" charset="-122"/>
                <a:ea typeface="微软雅黑" panose="020B0503020204020204" pitchFamily="34" charset="-122"/>
              </a:rPr>
              <a:t>神经风格迁移（</a:t>
            </a:r>
            <a:r>
              <a:rPr lang="en-US" altLang="zh-CN" b="1" dirty="0">
                <a:solidFill>
                  <a:srgbClr val="262626"/>
                </a:solidFill>
                <a:latin typeface="微软雅黑" panose="020B0503020204020204" pitchFamily="34" charset="-122"/>
                <a:ea typeface="微软雅黑" panose="020B0503020204020204" pitchFamily="34" charset="-122"/>
              </a:rPr>
              <a:t>Neural Style </a:t>
            </a:r>
            <a:r>
              <a:rPr lang="en-US" altLang="zh-CN" b="1" dirty="0" err="1">
                <a:solidFill>
                  <a:srgbClr val="262626"/>
                </a:solidFill>
                <a:latin typeface="微软雅黑" panose="020B0503020204020204" pitchFamily="34" charset="-122"/>
                <a:ea typeface="微软雅黑" panose="020B0503020204020204" pitchFamily="34" charset="-122"/>
              </a:rPr>
              <a:t>Tranfer</a:t>
            </a:r>
            <a:r>
              <a:rPr lang="zh-CN" altLang="en-US" b="1"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是将参考风格图像的风格转换到另一个输入图像中，如下图所示。</a:t>
            </a:r>
          </a:p>
        </p:txBody>
      </p:sp>
      <p:pic>
        <p:nvPicPr>
          <p:cNvPr id="2050" name="Picture 2" descr="ç¥ç»é£æ ¼è¿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75" y="1654718"/>
            <a:ext cx="10235881" cy="448222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58837" y="6265871"/>
            <a:ext cx="11211274" cy="369332"/>
          </a:xfrm>
          <a:prstGeom prst="rect">
            <a:avLst/>
          </a:prstGeom>
        </p:spPr>
        <p:txBody>
          <a:bodyPr wrap="none">
            <a:spAutoFit/>
          </a:bodyPr>
          <a:lstStyle/>
          <a:p>
            <a:r>
              <a:rPr lang="zh-CN" altLang="en-US" dirty="0">
                <a:solidFill>
                  <a:srgbClr val="262626"/>
                </a:solidFill>
                <a:latin typeface="微软雅黑" panose="020B0503020204020204" pitchFamily="34" charset="-122"/>
                <a:ea typeface="微软雅黑" panose="020B0503020204020204" pitchFamily="34" charset="-122"/>
              </a:rPr>
              <a:t>其中待转换的图片标识为</a:t>
            </a:r>
            <a:r>
              <a:rPr lang="en-US" altLang="zh-CN" dirty="0">
                <a:solidFill>
                  <a:srgbClr val="262626"/>
                </a:solidFill>
                <a:latin typeface="微软雅黑" panose="020B0503020204020204" pitchFamily="34" charset="-122"/>
                <a:ea typeface="微软雅黑" panose="020B0503020204020204" pitchFamily="34" charset="-122"/>
              </a:rPr>
              <a:t>C</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Content</a:t>
            </a:r>
            <a:r>
              <a:rPr lang="zh-CN" altLang="en-US" dirty="0">
                <a:solidFill>
                  <a:srgbClr val="262626"/>
                </a:solidFill>
                <a:latin typeface="微软雅黑" panose="020B0503020204020204" pitchFamily="34" charset="-122"/>
                <a:ea typeface="微软雅黑" panose="020B0503020204020204" pitchFamily="34" charset="-122"/>
              </a:rPr>
              <a:t>），某种风格的图片为</a:t>
            </a:r>
            <a:r>
              <a:rPr lang="en-US" altLang="zh-CN" dirty="0">
                <a:solidFill>
                  <a:srgbClr val="262626"/>
                </a:solidFill>
                <a:latin typeface="微软雅黑" panose="020B0503020204020204" pitchFamily="34" charset="-122"/>
                <a:ea typeface="微软雅黑" panose="020B0503020204020204" pitchFamily="34" charset="-122"/>
              </a:rPr>
              <a:t>S</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Style</a:t>
            </a:r>
            <a:r>
              <a:rPr lang="zh-CN" altLang="en-US" dirty="0">
                <a:solidFill>
                  <a:srgbClr val="262626"/>
                </a:solidFill>
                <a:latin typeface="微软雅黑" panose="020B0503020204020204" pitchFamily="34" charset="-122"/>
                <a:ea typeface="微软雅黑" panose="020B0503020204020204" pitchFamily="34" charset="-122"/>
              </a:rPr>
              <a:t>），转换后的图片为</a:t>
            </a:r>
            <a:r>
              <a:rPr lang="en-US" altLang="zh-CN" dirty="0">
                <a:solidFill>
                  <a:srgbClr val="262626"/>
                </a:solidFill>
                <a:latin typeface="微软雅黑" panose="020B0503020204020204" pitchFamily="34" charset="-122"/>
                <a:ea typeface="微软雅黑" panose="020B0503020204020204" pitchFamily="34" charset="-122"/>
              </a:rPr>
              <a:t>G</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Generated</a:t>
            </a:r>
            <a:r>
              <a:rPr lang="zh-CN" altLang="en-US" dirty="0">
                <a:solidFill>
                  <a:srgbClr val="26262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73540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2"/>
          <p:cNvSpPr>
            <a:spLocks noChangeArrowheads="1"/>
          </p:cNvSpPr>
          <p:nvPr/>
        </p:nvSpPr>
        <p:spPr bwMode="auto">
          <a:xfrm>
            <a:off x="5062538" y="4308475"/>
            <a:ext cx="2505075" cy="158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4099" name="Rectangle 46"/>
          <p:cNvSpPr>
            <a:spLocks noChangeArrowheads="1"/>
          </p:cNvSpPr>
          <p:nvPr/>
        </p:nvSpPr>
        <p:spPr bwMode="auto">
          <a:xfrm>
            <a:off x="5062538" y="5348288"/>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4100" name="组合 14"/>
          <p:cNvGrpSpPr>
            <a:grpSpLocks/>
          </p:cNvGrpSpPr>
          <p:nvPr/>
        </p:nvGrpSpPr>
        <p:grpSpPr bwMode="auto">
          <a:xfrm>
            <a:off x="857250" y="1058863"/>
            <a:ext cx="11334752" cy="1387047"/>
            <a:chOff x="0" y="0"/>
            <a:chExt cx="2548591" cy="1319154"/>
          </a:xfrm>
        </p:grpSpPr>
        <p:sp>
          <p:nvSpPr>
            <p:cNvPr id="4109" name="TextBox 15"/>
            <p:cNvSpPr txBox="1">
              <a:spLocks noChangeArrowheads="1"/>
            </p:cNvSpPr>
            <p:nvPr/>
          </p:nvSpPr>
          <p:spPr bwMode="auto">
            <a:xfrm>
              <a:off x="0" y="0"/>
              <a:ext cx="1703232" cy="43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1.1</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卷积网络</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4110" name="TextBox 16"/>
            <p:cNvSpPr txBox="1">
              <a:spLocks noChangeArrowheads="1"/>
            </p:cNvSpPr>
            <p:nvPr/>
          </p:nvSpPr>
          <p:spPr bwMode="auto">
            <a:xfrm>
              <a:off x="0" y="353206"/>
              <a:ext cx="2548591" cy="96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卷积网络</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convolutional network</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），也叫做</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卷积神经网络</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 convolutional </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network</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CNN </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），是一种专门用来处理具有类似网格结构的数据的神经网络。例如时间序列数据（可以认为是在时间轴上有规律地采样形成的一维网格）和图像数据（可以看做二维的像素网格）。</a:t>
              </a:r>
              <a:endParaRPr lang="en-US" altLang="zh-CN" sz="2000" dirty="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1</a:t>
            </a:r>
            <a:r>
              <a:rPr lang="zh-CN" altLang="en-US" sz="2400" b="1" dirty="0" smtClean="0">
                <a:solidFill>
                  <a:srgbClr val="404040"/>
                </a:solidFill>
                <a:latin typeface="微软雅黑" panose="020B0503020204020204" pitchFamily="34" charset="-122"/>
                <a:ea typeface="微软雅黑" panose="020B0503020204020204" pitchFamily="34" charset="-122"/>
              </a:rPr>
              <a:t>、卷积神经网络</a:t>
            </a:r>
            <a:endParaRPr lang="zh-CN" altLang="zh-CN" sz="2400" b="1" dirty="0">
              <a:solidFill>
                <a:srgbClr val="404040"/>
              </a:solidFill>
            </a:endParaRPr>
          </a:p>
        </p:txBody>
      </p:sp>
      <p:sp>
        <p:nvSpPr>
          <p:cNvPr id="3" name="矩形 2"/>
          <p:cNvSpPr/>
          <p:nvPr/>
        </p:nvSpPr>
        <p:spPr>
          <a:xfrm>
            <a:off x="857250" y="2510052"/>
            <a:ext cx="2497800" cy="461665"/>
          </a:xfrm>
          <a:prstGeom prst="rect">
            <a:avLst/>
          </a:prstGeom>
        </p:spPr>
        <p:txBody>
          <a:bodyPr wrap="none">
            <a:spAutoFit/>
          </a:bodyPr>
          <a:lstStyle/>
          <a:p>
            <a:pPr lvl="0" eaLnBrk="1" hangingPunct="1"/>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1.2</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体系结构概述</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5" name="矩形 4"/>
          <p:cNvSpPr/>
          <p:nvPr/>
        </p:nvSpPr>
        <p:spPr>
          <a:xfrm>
            <a:off x="857250" y="2977082"/>
            <a:ext cx="11184933" cy="1015663"/>
          </a:xfrm>
          <a:prstGeom prst="rect">
            <a:avLst/>
          </a:prstGeom>
        </p:spPr>
        <p:txBody>
          <a:bodyPr wrap="square">
            <a:spAutoFit/>
          </a:bodyPr>
          <a:lstStyle/>
          <a:p>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规则的神经网络</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，神经网络接受一个输入，并通过</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一些隐藏</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层来转换它。每个隐藏层有一组神经元组成，其中每个神经元完全连接到前一层中的所有神经元，其中单个层中的神经元独立地运行，并且不共享连接。最后一个完全连接的层被称为“输出层”。</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1030" name="Picture 6" descr="https://img-blog.csdn.net/20180814181706710?watermark/2/text/aHR0cHM6Ly9ibG9nLmNzZG4ubmV0L3Z2Y3JtMDE=/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4055879"/>
            <a:ext cx="5923306" cy="2905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5</a:t>
            </a:r>
            <a:r>
              <a:rPr lang="zh-CN" altLang="en-US" sz="2400" b="1" dirty="0" smtClean="0">
                <a:solidFill>
                  <a:srgbClr val="404040"/>
                </a:solidFill>
                <a:latin typeface="微软雅黑" panose="020B0503020204020204" pitchFamily="34" charset="-122"/>
                <a:ea typeface="微软雅黑" panose="020B0503020204020204" pitchFamily="34" charset="-122"/>
              </a:rPr>
              <a:t>、神经风格转换</a:t>
            </a:r>
            <a:endParaRPr lang="zh-CN" altLang="zh-CN" sz="2400" b="1" dirty="0">
              <a:solidFill>
                <a:srgbClr val="404040"/>
              </a:solidFill>
            </a:endParaRPr>
          </a:p>
        </p:txBody>
      </p:sp>
      <p:sp>
        <p:nvSpPr>
          <p:cNvPr id="2" name="矩形 1"/>
          <p:cNvSpPr/>
          <p:nvPr/>
        </p:nvSpPr>
        <p:spPr>
          <a:xfrm>
            <a:off x="274637" y="1072026"/>
            <a:ext cx="11819827" cy="830997"/>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要理解利用卷积网络实现神经风格转换的原理，首先要理解在输入图像数据后，一个深度卷积网络从中都学到了些</a:t>
            </a:r>
            <a:r>
              <a:rPr lang="zh-CN" altLang="en-US" sz="1600" dirty="0" smtClean="0">
                <a:solidFill>
                  <a:srgbClr val="262626"/>
                </a:solidFill>
                <a:latin typeface="微软雅黑" panose="020B0503020204020204" pitchFamily="34" charset="-122"/>
                <a:ea typeface="微软雅黑" panose="020B0503020204020204" pitchFamily="34" charset="-122"/>
              </a:rPr>
              <a:t>什么。</a:t>
            </a:r>
            <a:endParaRPr lang="en-US" altLang="zh-CN" sz="1600" dirty="0" smtClean="0">
              <a:solidFill>
                <a:srgbClr val="262626"/>
              </a:solidFill>
              <a:latin typeface="微软雅黑" panose="020B0503020204020204" pitchFamily="34" charset="-122"/>
              <a:ea typeface="微软雅黑" panose="020B0503020204020204" pitchFamily="34" charset="-122"/>
            </a:endParaRPr>
          </a:p>
          <a:p>
            <a:r>
              <a:rPr lang="en-US" altLang="zh-CN" sz="1600" dirty="0">
                <a:solidFill>
                  <a:srgbClr val="262626"/>
                </a:solidFill>
                <a:latin typeface="微软雅黑" panose="020B0503020204020204" pitchFamily="34" charset="-122"/>
                <a:ea typeface="微软雅黑" panose="020B0503020204020204" pitchFamily="34" charset="-122"/>
              </a:rPr>
              <a:t>2013</a:t>
            </a:r>
            <a:r>
              <a:rPr lang="zh-CN" altLang="en-US" sz="1600" dirty="0">
                <a:solidFill>
                  <a:srgbClr val="262626"/>
                </a:solidFill>
                <a:latin typeface="微软雅黑" panose="020B0503020204020204" pitchFamily="34" charset="-122"/>
                <a:ea typeface="微软雅黑" panose="020B0503020204020204" pitchFamily="34" charset="-122"/>
              </a:rPr>
              <a:t>年</a:t>
            </a:r>
            <a:r>
              <a:rPr lang="en-US" altLang="zh-CN" sz="1600" dirty="0" err="1">
                <a:solidFill>
                  <a:srgbClr val="262626"/>
                </a:solidFill>
                <a:latin typeface="微软雅黑" panose="020B0503020204020204" pitchFamily="34" charset="-122"/>
                <a:ea typeface="微软雅黑" panose="020B0503020204020204" pitchFamily="34" charset="-122"/>
              </a:rPr>
              <a:t>Zeiler</a:t>
            </a:r>
            <a:r>
              <a:rPr lang="zh-CN" altLang="en-US" sz="1600" dirty="0">
                <a:solidFill>
                  <a:srgbClr val="262626"/>
                </a:solidFill>
                <a:latin typeface="微软雅黑" panose="020B0503020204020204" pitchFamily="34" charset="-122"/>
                <a:ea typeface="微软雅黑" panose="020B0503020204020204" pitchFamily="34" charset="-122"/>
              </a:rPr>
              <a:t>和</a:t>
            </a:r>
            <a:r>
              <a:rPr lang="en-US" altLang="zh-CN" sz="1600" dirty="0">
                <a:solidFill>
                  <a:srgbClr val="262626"/>
                </a:solidFill>
                <a:latin typeface="微软雅黑" panose="020B0503020204020204" pitchFamily="34" charset="-122"/>
                <a:ea typeface="微软雅黑" panose="020B0503020204020204" pitchFamily="34" charset="-122"/>
              </a:rPr>
              <a:t>Fergus</a:t>
            </a:r>
            <a:r>
              <a:rPr lang="zh-CN" altLang="en-US" sz="1600" dirty="0">
                <a:solidFill>
                  <a:srgbClr val="262626"/>
                </a:solidFill>
                <a:latin typeface="微软雅黑" panose="020B0503020204020204" pitchFamily="34" charset="-122"/>
                <a:ea typeface="微软雅黑" panose="020B0503020204020204" pitchFamily="34" charset="-122"/>
              </a:rPr>
              <a:t>在论文</a:t>
            </a:r>
            <a:r>
              <a:rPr lang="en-US" altLang="zh-CN" sz="1600" dirty="0">
                <a:solidFill>
                  <a:srgbClr val="262626"/>
                </a:solidFill>
                <a:latin typeface="微软雅黑" panose="020B0503020204020204" pitchFamily="34" charset="-122"/>
                <a:ea typeface="微软雅黑" panose="020B0503020204020204" pitchFamily="34" charset="-122"/>
              </a:rPr>
              <a:t>[Visualizing and understanding convolutional networks]</a:t>
            </a:r>
            <a:r>
              <a:rPr lang="zh-CN" altLang="en-US" sz="1600" dirty="0">
                <a:solidFill>
                  <a:srgbClr val="262626"/>
                </a:solidFill>
                <a:latin typeface="微软雅黑" panose="020B0503020204020204" pitchFamily="34" charset="-122"/>
                <a:ea typeface="微软雅黑" panose="020B0503020204020204" pitchFamily="34" charset="-122"/>
              </a:rPr>
              <a:t>中提出了一种将卷积神经网络的隐藏层特征进行可视化的方法</a:t>
            </a:r>
            <a:r>
              <a:rPr lang="zh-CN" altLang="en-US" sz="1600" dirty="0" smtClean="0">
                <a:solidFill>
                  <a:srgbClr val="262626"/>
                </a:solidFill>
                <a:latin typeface="微软雅黑" panose="020B0503020204020204" pitchFamily="34" charset="-122"/>
                <a:ea typeface="微软雅黑" panose="020B0503020204020204" pitchFamily="34" charset="-122"/>
              </a:rPr>
              <a:t>。</a:t>
            </a:r>
            <a:endParaRPr lang="zh-CN" altLang="en-US" sz="1600" dirty="0">
              <a:solidFill>
                <a:srgbClr val="262626"/>
              </a:solidFill>
              <a:latin typeface="微软雅黑" panose="020B0503020204020204" pitchFamily="34" charset="-122"/>
              <a:ea typeface="微软雅黑" panose="020B0503020204020204" pitchFamily="34" charset="-122"/>
            </a:endParaRPr>
          </a:p>
        </p:txBody>
      </p:sp>
      <p:pic>
        <p:nvPicPr>
          <p:cNvPr id="3074" name="Picture 2" descr="Alex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1903023"/>
            <a:ext cx="6394387" cy="475768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7113333" y="3012495"/>
            <a:ext cx="3457131" cy="1477328"/>
          </a:xfrm>
          <a:prstGeom prst="rect">
            <a:avLst/>
          </a:prstGeom>
        </p:spPr>
        <p:txBody>
          <a:bodyPr wrap="square">
            <a:spAutoFit/>
          </a:bodyPr>
          <a:lstStyle/>
          <a:p>
            <a:r>
              <a:rPr lang="zh-CN" altLang="en-US" dirty="0" smtClean="0">
                <a:solidFill>
                  <a:srgbClr val="262626"/>
                </a:solidFill>
                <a:latin typeface="微软雅黑" panose="020B0503020204020204" pitchFamily="34" charset="-122"/>
                <a:ea typeface="微软雅黑" panose="020B0503020204020204" pitchFamily="34" charset="-122"/>
              </a:rPr>
              <a:t>左图</a:t>
            </a:r>
            <a:r>
              <a:rPr lang="zh-CN" altLang="en-US" dirty="0">
                <a:solidFill>
                  <a:srgbClr val="262626"/>
                </a:solidFill>
                <a:latin typeface="微软雅黑" panose="020B0503020204020204" pitchFamily="34" charset="-122"/>
                <a:ea typeface="微软雅黑" panose="020B0503020204020204" pitchFamily="34" charset="-122"/>
              </a:rPr>
              <a:t>展示是一个</a:t>
            </a:r>
            <a:r>
              <a:rPr lang="en-US" altLang="zh-CN" dirty="0" err="1">
                <a:solidFill>
                  <a:srgbClr val="262626"/>
                </a:solidFill>
                <a:latin typeface="微软雅黑" panose="020B0503020204020204" pitchFamily="34" charset="-122"/>
                <a:ea typeface="微软雅黑" panose="020B0503020204020204" pitchFamily="34" charset="-122"/>
              </a:rPr>
              <a:t>AlexNet</a:t>
            </a:r>
            <a:r>
              <a:rPr lang="zh-CN" altLang="en-US" dirty="0">
                <a:solidFill>
                  <a:srgbClr val="262626"/>
                </a:solidFill>
                <a:latin typeface="微软雅黑" panose="020B0503020204020204" pitchFamily="34" charset="-122"/>
                <a:ea typeface="微软雅黑" panose="020B0503020204020204" pitchFamily="34" charset="-122"/>
              </a:rPr>
              <a:t>中的卷积、池化以及最后的归一化过程，以及实现隐藏层可视化的反卷积网络中的</a:t>
            </a:r>
            <a:r>
              <a:rPr lang="en-US" altLang="zh-CN" dirty="0" err="1">
                <a:solidFill>
                  <a:srgbClr val="262626"/>
                </a:solidFill>
                <a:latin typeface="微软雅黑" panose="020B0503020204020204" pitchFamily="34" charset="-122"/>
                <a:ea typeface="微软雅黑" panose="020B0503020204020204" pitchFamily="34" charset="-122"/>
              </a:rPr>
              <a:t>Unpooling</a:t>
            </a:r>
            <a:r>
              <a:rPr lang="zh-CN" altLang="en-US" dirty="0">
                <a:solidFill>
                  <a:srgbClr val="262626"/>
                </a:solidFill>
                <a:latin typeface="微软雅黑" panose="020B0503020204020204" pitchFamily="34" charset="-122"/>
                <a:ea typeface="微软雅黑" panose="020B0503020204020204" pitchFamily="34" charset="-122"/>
              </a:rPr>
              <a:t>、矫正以及反卷积过程。</a:t>
            </a:r>
          </a:p>
        </p:txBody>
      </p:sp>
    </p:spTree>
    <p:extLst>
      <p:ext uri="{BB962C8B-B14F-4D97-AF65-F5344CB8AC3E}">
        <p14:creationId xmlns:p14="http://schemas.microsoft.com/office/powerpoint/2010/main" val="14747334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5</a:t>
            </a:r>
            <a:r>
              <a:rPr lang="zh-CN" altLang="en-US" sz="2400" b="1" dirty="0" smtClean="0">
                <a:solidFill>
                  <a:srgbClr val="404040"/>
                </a:solidFill>
                <a:latin typeface="微软雅黑" panose="020B0503020204020204" pitchFamily="34" charset="-122"/>
                <a:ea typeface="微软雅黑" panose="020B0503020204020204" pitchFamily="34" charset="-122"/>
              </a:rPr>
              <a:t>、神经风格转换</a:t>
            </a:r>
            <a:endParaRPr lang="zh-CN" altLang="zh-CN" sz="2400" b="1" dirty="0">
              <a:solidFill>
                <a:srgbClr val="404040"/>
              </a:solidFill>
            </a:endParaRPr>
          </a:p>
        </p:txBody>
      </p:sp>
      <p:sp>
        <p:nvSpPr>
          <p:cNvPr id="2" name="矩形 1"/>
          <p:cNvSpPr/>
          <p:nvPr/>
        </p:nvSpPr>
        <p:spPr>
          <a:xfrm>
            <a:off x="813720" y="810442"/>
            <a:ext cx="9466771" cy="338554"/>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论文中将</a:t>
            </a:r>
            <a:r>
              <a:rPr lang="en-US" altLang="zh-CN" sz="1600" dirty="0">
                <a:solidFill>
                  <a:srgbClr val="262626"/>
                </a:solidFill>
                <a:latin typeface="微软雅黑" panose="020B0503020204020204" pitchFamily="34" charset="-122"/>
                <a:ea typeface="微软雅黑" panose="020B0503020204020204" pitchFamily="34" charset="-122"/>
              </a:rPr>
              <a:t>ImageNet 2012</a:t>
            </a:r>
            <a:r>
              <a:rPr lang="zh-CN" altLang="en-US" sz="1600" dirty="0">
                <a:solidFill>
                  <a:srgbClr val="262626"/>
                </a:solidFill>
                <a:latin typeface="微软雅黑" panose="020B0503020204020204" pitchFamily="34" charset="-122"/>
                <a:ea typeface="微软雅黑" panose="020B0503020204020204" pitchFamily="34" charset="-122"/>
              </a:rPr>
              <a:t>中的</a:t>
            </a:r>
            <a:r>
              <a:rPr lang="en-US" altLang="zh-CN" sz="1600" dirty="0">
                <a:solidFill>
                  <a:srgbClr val="262626"/>
                </a:solidFill>
                <a:latin typeface="微软雅黑" panose="020B0503020204020204" pitchFamily="34" charset="-122"/>
                <a:ea typeface="微软雅黑" panose="020B0503020204020204" pitchFamily="34" charset="-122"/>
              </a:rPr>
              <a:t>130</a:t>
            </a:r>
            <a:r>
              <a:rPr lang="zh-CN" altLang="en-US" sz="1600" dirty="0">
                <a:solidFill>
                  <a:srgbClr val="262626"/>
                </a:solidFill>
                <a:latin typeface="微软雅黑" panose="020B0503020204020204" pitchFamily="34" charset="-122"/>
                <a:ea typeface="微软雅黑" panose="020B0503020204020204" pitchFamily="34" charset="-122"/>
              </a:rPr>
              <a:t>万张图片作为训练集，训练结束后提取到的各个隐藏层特征如下图：</a:t>
            </a:r>
          </a:p>
        </p:txBody>
      </p:sp>
      <p:pic>
        <p:nvPicPr>
          <p:cNvPr id="4098" name="Picture 2" descr="ç¹å¾å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996"/>
            <a:ext cx="7144512" cy="570900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23377" y="2504608"/>
            <a:ext cx="1920367" cy="1815882"/>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从中可以看出，浅层的隐藏单元通常学习到的是边缘、颜色等简单特征，越往深层，隐藏单元学习到的特征也越来越复杂</a:t>
            </a:r>
            <a:r>
              <a:rPr lang="zh-CN" altLang="en-US" sz="1600" b="1" dirty="0">
                <a:solidFill>
                  <a:srgbClr val="262626"/>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03213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5</a:t>
            </a:r>
            <a:r>
              <a:rPr lang="zh-CN" altLang="en-US" sz="2400" b="1" dirty="0" smtClean="0">
                <a:solidFill>
                  <a:srgbClr val="404040"/>
                </a:solidFill>
                <a:latin typeface="微软雅黑" panose="020B0503020204020204" pitchFamily="34" charset="-122"/>
                <a:ea typeface="微软雅黑" panose="020B0503020204020204" pitchFamily="34" charset="-122"/>
              </a:rPr>
              <a:t>、神经风格转换</a:t>
            </a:r>
            <a:endParaRPr lang="zh-CN" altLang="zh-CN" sz="2400" b="1" dirty="0">
              <a:solidFill>
                <a:srgbClr val="404040"/>
              </a:solidFill>
            </a:endParaRPr>
          </a:p>
        </p:txBody>
      </p:sp>
      <p:sp>
        <p:nvSpPr>
          <p:cNvPr id="2" name="矩形 1"/>
          <p:cNvSpPr/>
          <p:nvPr/>
        </p:nvSpPr>
        <p:spPr>
          <a:xfrm>
            <a:off x="3236279" y="1599176"/>
            <a:ext cx="7212266" cy="338554"/>
          </a:xfrm>
          <a:prstGeom prst="rect">
            <a:avLst/>
          </a:prstGeom>
        </p:spPr>
        <p:txBody>
          <a:bodyPr wrap="square">
            <a:spAutoFit/>
          </a:bodyPr>
          <a:lstStyle/>
          <a:p>
            <a:r>
              <a:rPr lang="en-US" altLang="zh-CN" sz="1600" b="1" dirty="0" smtClean="0">
                <a:solidFill>
                  <a:srgbClr val="262626"/>
                </a:solidFill>
                <a:latin typeface="微软雅黑" panose="020B0503020204020204" pitchFamily="34" charset="-122"/>
                <a:ea typeface="微软雅黑" panose="020B0503020204020204" pitchFamily="34" charset="-122"/>
              </a:rPr>
              <a:t>J(G</a:t>
            </a:r>
            <a:r>
              <a:rPr lang="en-US" altLang="zh-CN" sz="1600" b="1" dirty="0">
                <a:solidFill>
                  <a:srgbClr val="262626"/>
                </a:solidFill>
                <a:latin typeface="微软雅黑" panose="020B0503020204020204" pitchFamily="34" charset="-122"/>
                <a:ea typeface="微软雅黑" panose="020B0503020204020204" pitchFamily="34" charset="-122"/>
              </a:rPr>
              <a:t>)=</a:t>
            </a:r>
            <a:r>
              <a:rPr lang="el-GR" altLang="zh-CN" sz="1600" b="1" dirty="0">
                <a:solidFill>
                  <a:srgbClr val="262626"/>
                </a:solidFill>
                <a:latin typeface="微软雅黑" panose="020B0503020204020204" pitchFamily="34" charset="-122"/>
                <a:ea typeface="微软雅黑" panose="020B0503020204020204" pitchFamily="34" charset="-122"/>
              </a:rPr>
              <a:t>α</a:t>
            </a:r>
            <a:r>
              <a:rPr lang="en-US" altLang="zh-CN" sz="1600" b="1" dirty="0" err="1">
                <a:solidFill>
                  <a:srgbClr val="262626"/>
                </a:solidFill>
                <a:latin typeface="微软雅黑" panose="020B0503020204020204" pitchFamily="34" charset="-122"/>
                <a:ea typeface="微软雅黑" panose="020B0503020204020204" pitchFamily="34" charset="-122"/>
              </a:rPr>
              <a:t>Jcontent</a:t>
            </a:r>
            <a:r>
              <a:rPr lang="en-US" altLang="zh-CN" sz="1600" b="1" dirty="0">
                <a:solidFill>
                  <a:srgbClr val="262626"/>
                </a:solidFill>
                <a:latin typeface="微软雅黑" panose="020B0503020204020204" pitchFamily="34" charset="-122"/>
                <a:ea typeface="微软雅黑" panose="020B0503020204020204" pitchFamily="34" charset="-122"/>
              </a:rPr>
              <a:t>(C,G)+</a:t>
            </a:r>
            <a:r>
              <a:rPr lang="el-GR" altLang="zh-CN" sz="1600" b="1" dirty="0">
                <a:solidFill>
                  <a:srgbClr val="262626"/>
                </a:solidFill>
                <a:latin typeface="微软雅黑" panose="020B0503020204020204" pitchFamily="34" charset="-122"/>
                <a:ea typeface="微软雅黑" panose="020B0503020204020204" pitchFamily="34" charset="-122"/>
              </a:rPr>
              <a:t>β</a:t>
            </a:r>
            <a:r>
              <a:rPr lang="en-US" altLang="zh-CN" sz="1600" b="1" dirty="0" err="1">
                <a:solidFill>
                  <a:srgbClr val="262626"/>
                </a:solidFill>
                <a:latin typeface="微软雅黑" panose="020B0503020204020204" pitchFamily="34" charset="-122"/>
                <a:ea typeface="微软雅黑" panose="020B0503020204020204" pitchFamily="34" charset="-122"/>
              </a:rPr>
              <a:t>Jstyle</a:t>
            </a:r>
            <a:r>
              <a:rPr lang="en-US" altLang="zh-CN" sz="1600" b="1" dirty="0">
                <a:solidFill>
                  <a:srgbClr val="262626"/>
                </a:solidFill>
                <a:latin typeface="微软雅黑" panose="020B0503020204020204" pitchFamily="34" charset="-122"/>
                <a:ea typeface="微软雅黑" panose="020B0503020204020204" pitchFamily="34" charset="-122"/>
              </a:rPr>
              <a:t>(S,G)</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10" name="矩形 9"/>
          <p:cNvSpPr/>
          <p:nvPr/>
        </p:nvSpPr>
        <p:spPr>
          <a:xfrm>
            <a:off x="837375" y="2180373"/>
            <a:ext cx="10537761" cy="584775"/>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其中内容代价函数</a:t>
            </a:r>
            <a:r>
              <a:rPr lang="en-US" altLang="zh-CN" sz="1600" dirty="0" err="1" smtClean="0">
                <a:solidFill>
                  <a:srgbClr val="262626"/>
                </a:solidFill>
                <a:latin typeface="微软雅黑" panose="020B0503020204020204" pitchFamily="34" charset="-122"/>
                <a:ea typeface="微软雅黑" panose="020B0503020204020204" pitchFamily="34" charset="-122"/>
              </a:rPr>
              <a:t>Jcontent</a:t>
            </a:r>
            <a:r>
              <a:rPr lang="en-US" altLang="zh-CN" sz="1600" dirty="0" smtClean="0">
                <a:solidFill>
                  <a:srgbClr val="262626"/>
                </a:solidFill>
                <a:latin typeface="微软雅黑" panose="020B0503020204020204" pitchFamily="34" charset="-122"/>
                <a:ea typeface="微软雅黑" panose="020B0503020204020204" pitchFamily="34" charset="-122"/>
              </a:rPr>
              <a:t>(C,G)</a:t>
            </a:r>
            <a:r>
              <a:rPr lang="zh-CN" altLang="en-US" sz="1600" dirty="0" smtClean="0">
                <a:solidFill>
                  <a:srgbClr val="262626"/>
                </a:solidFill>
                <a:latin typeface="微软雅黑" panose="020B0503020204020204" pitchFamily="34" charset="-122"/>
                <a:ea typeface="微软雅黑" panose="020B0503020204020204" pitchFamily="34" charset="-122"/>
              </a:rPr>
              <a:t>度量</a:t>
            </a:r>
            <a:r>
              <a:rPr lang="zh-CN" altLang="en-US" sz="1600" dirty="0">
                <a:solidFill>
                  <a:srgbClr val="262626"/>
                </a:solidFill>
                <a:latin typeface="微软雅黑" panose="020B0503020204020204" pitchFamily="34" charset="-122"/>
                <a:ea typeface="微软雅黑" panose="020B0503020204020204" pitchFamily="34" charset="-122"/>
              </a:rPr>
              <a:t>待转换的</a:t>
            </a:r>
            <a:r>
              <a:rPr lang="en-US" altLang="zh-CN" sz="1600" dirty="0">
                <a:solidFill>
                  <a:srgbClr val="262626"/>
                </a:solidFill>
                <a:latin typeface="微软雅黑" panose="020B0503020204020204" pitchFamily="34" charset="-122"/>
                <a:ea typeface="微软雅黑" panose="020B0503020204020204" pitchFamily="34" charset="-122"/>
              </a:rPr>
              <a:t>C</a:t>
            </a:r>
            <a:r>
              <a:rPr lang="zh-CN" altLang="en-US" sz="1600" dirty="0">
                <a:solidFill>
                  <a:srgbClr val="262626"/>
                </a:solidFill>
                <a:latin typeface="微软雅黑" panose="020B0503020204020204" pitchFamily="34" charset="-122"/>
                <a:ea typeface="微软雅黑" panose="020B0503020204020204" pitchFamily="34" charset="-122"/>
              </a:rPr>
              <a:t>和生成的</a:t>
            </a:r>
            <a:r>
              <a:rPr lang="en-US" altLang="zh-CN" sz="1600" dirty="0">
                <a:solidFill>
                  <a:srgbClr val="262626"/>
                </a:solidFill>
                <a:latin typeface="微软雅黑" panose="020B0503020204020204" pitchFamily="34" charset="-122"/>
                <a:ea typeface="微软雅黑" panose="020B0503020204020204" pitchFamily="34" charset="-122"/>
              </a:rPr>
              <a:t>G</a:t>
            </a:r>
            <a:r>
              <a:rPr lang="zh-CN" altLang="en-US" sz="1600" dirty="0">
                <a:solidFill>
                  <a:srgbClr val="262626"/>
                </a:solidFill>
                <a:latin typeface="微软雅黑" panose="020B0503020204020204" pitchFamily="34" charset="-122"/>
                <a:ea typeface="微软雅黑" panose="020B0503020204020204" pitchFamily="34" charset="-122"/>
              </a:rPr>
              <a:t>的相似度，风格代价函数</a:t>
            </a:r>
            <a:r>
              <a:rPr lang="en-US" altLang="zh-CN" sz="1600" dirty="0" err="1" smtClean="0">
                <a:solidFill>
                  <a:srgbClr val="262626"/>
                </a:solidFill>
                <a:latin typeface="微软雅黑" panose="020B0503020204020204" pitchFamily="34" charset="-122"/>
                <a:ea typeface="微软雅黑" panose="020B0503020204020204" pitchFamily="34" charset="-122"/>
              </a:rPr>
              <a:t>Jstyle</a:t>
            </a:r>
            <a:r>
              <a:rPr lang="en-US" altLang="zh-CN" sz="1600" dirty="0" smtClean="0">
                <a:solidFill>
                  <a:srgbClr val="262626"/>
                </a:solidFill>
                <a:latin typeface="微软雅黑" panose="020B0503020204020204" pitchFamily="34" charset="-122"/>
                <a:ea typeface="微软雅黑" panose="020B0503020204020204" pitchFamily="34" charset="-122"/>
              </a:rPr>
              <a:t>(S,G)J</a:t>
            </a:r>
            <a:r>
              <a:rPr lang="zh-CN" altLang="en-US" sz="1600" dirty="0" smtClean="0">
                <a:solidFill>
                  <a:srgbClr val="262626"/>
                </a:solidFill>
                <a:latin typeface="微软雅黑" panose="020B0503020204020204" pitchFamily="34" charset="-122"/>
                <a:ea typeface="微软雅黑" panose="020B0503020204020204" pitchFamily="34" charset="-122"/>
              </a:rPr>
              <a:t>则</a:t>
            </a:r>
            <a:r>
              <a:rPr lang="zh-CN" altLang="en-US" sz="1600" dirty="0">
                <a:solidFill>
                  <a:srgbClr val="262626"/>
                </a:solidFill>
                <a:latin typeface="微软雅黑" panose="020B0503020204020204" pitchFamily="34" charset="-122"/>
                <a:ea typeface="微软雅黑" panose="020B0503020204020204" pitchFamily="34" charset="-122"/>
              </a:rPr>
              <a:t>度量某风格的</a:t>
            </a:r>
            <a:r>
              <a:rPr lang="en-US" altLang="zh-CN" sz="1600" dirty="0">
                <a:solidFill>
                  <a:srgbClr val="262626"/>
                </a:solidFill>
                <a:latin typeface="微软雅黑" panose="020B0503020204020204" pitchFamily="34" charset="-122"/>
                <a:ea typeface="微软雅黑" panose="020B0503020204020204" pitchFamily="34" charset="-122"/>
              </a:rPr>
              <a:t>S</a:t>
            </a:r>
            <a:r>
              <a:rPr lang="zh-CN" altLang="en-US" sz="1600" dirty="0">
                <a:solidFill>
                  <a:srgbClr val="262626"/>
                </a:solidFill>
                <a:latin typeface="微软雅黑" panose="020B0503020204020204" pitchFamily="34" charset="-122"/>
                <a:ea typeface="微软雅黑" panose="020B0503020204020204" pitchFamily="34" charset="-122"/>
              </a:rPr>
              <a:t>和生成的</a:t>
            </a:r>
            <a:r>
              <a:rPr lang="en-US" altLang="zh-CN" sz="1600" dirty="0">
                <a:solidFill>
                  <a:srgbClr val="262626"/>
                </a:solidFill>
                <a:latin typeface="微软雅黑" panose="020B0503020204020204" pitchFamily="34" charset="-122"/>
                <a:ea typeface="微软雅黑" panose="020B0503020204020204" pitchFamily="34" charset="-122"/>
              </a:rPr>
              <a:t>G</a:t>
            </a:r>
            <a:r>
              <a:rPr lang="zh-CN" altLang="en-US" sz="1600" dirty="0">
                <a:solidFill>
                  <a:srgbClr val="262626"/>
                </a:solidFill>
                <a:latin typeface="微软雅黑" panose="020B0503020204020204" pitchFamily="34" charset="-122"/>
                <a:ea typeface="微软雅黑" panose="020B0503020204020204" pitchFamily="34" charset="-122"/>
              </a:rPr>
              <a:t>的相似度，用超参数</a:t>
            </a:r>
            <a:r>
              <a:rPr lang="en-US" altLang="zh-CN" sz="1600" dirty="0" smtClean="0">
                <a:solidFill>
                  <a:srgbClr val="262626"/>
                </a:solidFill>
                <a:latin typeface="微软雅黑" panose="020B0503020204020204" pitchFamily="34" charset="-122"/>
                <a:ea typeface="微软雅黑" panose="020B0503020204020204" pitchFamily="34" charset="-122"/>
              </a:rPr>
              <a:t>α</a:t>
            </a:r>
            <a:r>
              <a:rPr lang="zh-CN" altLang="en-US" sz="1600" dirty="0" smtClean="0">
                <a:solidFill>
                  <a:srgbClr val="262626"/>
                </a:solidFill>
                <a:latin typeface="微软雅黑" panose="020B0503020204020204" pitchFamily="34" charset="-122"/>
                <a:ea typeface="微软雅黑" panose="020B0503020204020204" pitchFamily="34" charset="-122"/>
              </a:rPr>
              <a:t>和</a:t>
            </a:r>
            <a:r>
              <a:rPr lang="en-US" altLang="zh-CN" sz="1600" dirty="0" smtClean="0">
                <a:solidFill>
                  <a:srgbClr val="262626"/>
                </a:solidFill>
                <a:latin typeface="微软雅黑" panose="020B0503020204020204" pitchFamily="34" charset="-122"/>
                <a:ea typeface="微软雅黑" panose="020B0503020204020204" pitchFamily="34" charset="-122"/>
              </a:rPr>
              <a:t>β</a:t>
            </a:r>
            <a:r>
              <a:rPr lang="zh-CN" altLang="en-US" sz="1600" dirty="0" smtClean="0">
                <a:solidFill>
                  <a:srgbClr val="262626"/>
                </a:solidFill>
                <a:latin typeface="微软雅黑" panose="020B0503020204020204" pitchFamily="34" charset="-122"/>
                <a:ea typeface="微软雅黑" panose="020B0503020204020204" pitchFamily="34" charset="-122"/>
              </a:rPr>
              <a:t>来</a:t>
            </a:r>
            <a:r>
              <a:rPr lang="zh-CN" altLang="en-US" sz="1600" dirty="0">
                <a:solidFill>
                  <a:srgbClr val="262626"/>
                </a:solidFill>
                <a:latin typeface="微软雅黑" panose="020B0503020204020204" pitchFamily="34" charset="-122"/>
                <a:ea typeface="微软雅黑" panose="020B0503020204020204" pitchFamily="34" charset="-122"/>
              </a:rPr>
              <a:t>调整它们的权重</a:t>
            </a:r>
            <a:r>
              <a:rPr lang="zh-CN" altLang="en-US" sz="1600" dirty="0" smtClean="0">
                <a:solidFill>
                  <a:srgbClr val="262626"/>
                </a:solidFill>
                <a:latin typeface="微软雅黑" panose="020B0503020204020204" pitchFamily="34" charset="-122"/>
                <a:ea typeface="微软雅黑" panose="020B0503020204020204" pitchFamily="34" charset="-122"/>
              </a:rPr>
              <a:t>。</a:t>
            </a:r>
            <a:endParaRPr lang="zh-CN" altLang="en-US" sz="1600" dirty="0">
              <a:solidFill>
                <a:srgbClr val="262626"/>
              </a:solidFill>
              <a:latin typeface="微软雅黑" panose="020B0503020204020204" pitchFamily="34" charset="-122"/>
              <a:ea typeface="微软雅黑" panose="020B0503020204020204" pitchFamily="34" charset="-122"/>
            </a:endParaRPr>
          </a:p>
        </p:txBody>
      </p:sp>
      <p:sp>
        <p:nvSpPr>
          <p:cNvPr id="5" name="Rectangle 3"/>
          <p:cNvSpPr>
            <a:spLocks noChangeArrowheads="1"/>
          </p:cNvSpPr>
          <p:nvPr/>
        </p:nvSpPr>
        <p:spPr bwMode="auto">
          <a:xfrm>
            <a:off x="758825" y="887413"/>
            <a:ext cx="106163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rgbClr val="262626"/>
                </a:solidFill>
                <a:latin typeface="微软雅黑" panose="020B0503020204020204" pitchFamily="34" charset="-122"/>
                <a:ea typeface="微软雅黑" panose="020B0503020204020204" pitchFamily="34" charset="-122"/>
              </a:rPr>
              <a:t>实现神经风格转换，需要定义一个关于生成的图像GG的代价函数J(G)J(G)，以此评判生成图像的好坏的同时，用</a:t>
            </a:r>
            <a:r>
              <a:rPr lang="zh-CN" altLang="zh-CN" sz="1600" dirty="0" smtClean="0">
                <a:solidFill>
                  <a:srgbClr val="262626"/>
                </a:solidFill>
                <a:latin typeface="微软雅黑" panose="020B0503020204020204" pitchFamily="34" charset="-122"/>
                <a:ea typeface="微软雅黑" panose="020B0503020204020204" pitchFamily="34" charset="-122"/>
              </a:rPr>
              <a:t>梯下降法</a:t>
            </a:r>
            <a:r>
              <a:rPr lang="zh-CN" altLang="zh-CN" sz="1600" dirty="0">
                <a:solidFill>
                  <a:srgbClr val="262626"/>
                </a:solidFill>
                <a:latin typeface="微软雅黑" panose="020B0503020204020204" pitchFamily="34" charset="-122"/>
                <a:ea typeface="微软雅黑" panose="020B0503020204020204" pitchFamily="34" charset="-122"/>
              </a:rPr>
              <a:t>最小化这个代价函数，而生成最终的图像。 </a:t>
            </a:r>
            <a:endParaRPr lang="en-US" altLang="zh-CN" sz="1600" dirty="0" smtClean="0">
              <a:solidFill>
                <a:srgbClr val="262626"/>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zh-CN" altLang="zh-CN" sz="1600" dirty="0">
              <a:solidFill>
                <a:srgbClr val="262626"/>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37375" y="1599176"/>
            <a:ext cx="26308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rgbClr val="262626"/>
                </a:solidFill>
                <a:latin typeface="微软雅黑" panose="020B0503020204020204" pitchFamily="34" charset="-122"/>
                <a:ea typeface="微软雅黑" panose="020B0503020204020204" pitchFamily="34" charset="-122"/>
              </a:rPr>
              <a:t>J(G)J(G)由两个部分组成： </a:t>
            </a:r>
          </a:p>
        </p:txBody>
      </p:sp>
      <p:sp>
        <p:nvSpPr>
          <p:cNvPr id="13" name="矩形 12"/>
          <p:cNvSpPr/>
          <p:nvPr/>
        </p:nvSpPr>
        <p:spPr>
          <a:xfrm>
            <a:off x="858838" y="2905797"/>
            <a:ext cx="10537761" cy="584775"/>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将</a:t>
            </a:r>
            <a:r>
              <a:rPr lang="en-US" altLang="zh-CN" sz="1600" dirty="0">
                <a:solidFill>
                  <a:srgbClr val="262626"/>
                </a:solidFill>
                <a:latin typeface="微软雅黑" panose="020B0503020204020204" pitchFamily="34" charset="-122"/>
                <a:ea typeface="微软雅黑" panose="020B0503020204020204" pitchFamily="34" charset="-122"/>
              </a:rPr>
              <a:t>C</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G</a:t>
            </a:r>
            <a:r>
              <a:rPr lang="zh-CN" altLang="en-US" sz="1600" dirty="0">
                <a:solidFill>
                  <a:srgbClr val="262626"/>
                </a:solidFill>
                <a:latin typeface="微软雅黑" panose="020B0503020204020204" pitchFamily="34" charset="-122"/>
                <a:ea typeface="微软雅黑" panose="020B0503020204020204" pitchFamily="34" charset="-122"/>
              </a:rPr>
              <a:t>分别输入一个预先训练好的卷积神经网络中，选择该网络中的某个中间层</a:t>
            </a:r>
            <a:r>
              <a:rPr lang="en-US" altLang="zh-CN" sz="1600" dirty="0" smtClean="0">
                <a:solidFill>
                  <a:srgbClr val="262626"/>
                </a:solidFill>
                <a:latin typeface="微软雅黑" panose="020B0503020204020204" pitchFamily="34" charset="-122"/>
                <a:ea typeface="微软雅黑" panose="020B0503020204020204" pitchFamily="34" charset="-122"/>
              </a:rPr>
              <a:t>l</a:t>
            </a:r>
            <a:r>
              <a:rPr lang="zh-CN" altLang="en-US" sz="1600" dirty="0" smtClean="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a(C)[</a:t>
            </a:r>
            <a:r>
              <a:rPr lang="en-US" altLang="zh-CN" sz="1600" dirty="0" smtClean="0">
                <a:solidFill>
                  <a:srgbClr val="262626"/>
                </a:solidFill>
                <a:latin typeface="微软雅黑" panose="020B0503020204020204" pitchFamily="34" charset="-122"/>
                <a:ea typeface="微软雅黑" panose="020B0503020204020204" pitchFamily="34" charset="-122"/>
              </a:rPr>
              <a:t>l]</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smtClean="0">
                <a:solidFill>
                  <a:srgbClr val="262626"/>
                </a:solidFill>
                <a:latin typeface="微软雅黑" panose="020B0503020204020204" pitchFamily="34" charset="-122"/>
                <a:ea typeface="微软雅黑" panose="020B0503020204020204" pitchFamily="34" charset="-122"/>
              </a:rPr>
              <a:t>a(G</a:t>
            </a:r>
            <a:r>
              <a:rPr lang="en-US" altLang="zh-CN" sz="1600" dirty="0">
                <a:solidFill>
                  <a:srgbClr val="262626"/>
                </a:solidFill>
                <a:latin typeface="微软雅黑" panose="020B0503020204020204" pitchFamily="34" charset="-122"/>
                <a:ea typeface="微软雅黑" panose="020B0503020204020204" pitchFamily="34" charset="-122"/>
              </a:rPr>
              <a:t>)[l]</a:t>
            </a:r>
            <a:r>
              <a:rPr lang="zh-CN" altLang="en-US" sz="1600" dirty="0">
                <a:solidFill>
                  <a:srgbClr val="262626"/>
                </a:solidFill>
                <a:latin typeface="微软雅黑" panose="020B0503020204020204" pitchFamily="34" charset="-122"/>
                <a:ea typeface="微软雅黑" panose="020B0503020204020204" pitchFamily="34" charset="-122"/>
              </a:rPr>
              <a:t>表示</a:t>
            </a:r>
            <a:r>
              <a:rPr lang="en-US" altLang="zh-CN" sz="1600" dirty="0">
                <a:solidFill>
                  <a:srgbClr val="262626"/>
                </a:solidFill>
                <a:latin typeface="微软雅黑" panose="020B0503020204020204" pitchFamily="34" charset="-122"/>
                <a:ea typeface="微软雅黑" panose="020B0503020204020204" pitchFamily="34" charset="-122"/>
              </a:rPr>
              <a:t>C</a:t>
            </a:r>
            <a:r>
              <a:rPr lang="zh-CN" altLang="en-US" sz="1600" dirty="0">
                <a:solidFill>
                  <a:srgbClr val="262626"/>
                </a:solidFill>
                <a:latin typeface="微软雅黑" panose="020B0503020204020204" pitchFamily="34" charset="-122"/>
                <a:ea typeface="微软雅黑" panose="020B0503020204020204" pitchFamily="34" charset="-122"/>
              </a:rPr>
              <a:t>、</a:t>
            </a:r>
            <a:r>
              <a:rPr lang="en-US" altLang="zh-CN" sz="1600" dirty="0">
                <a:solidFill>
                  <a:srgbClr val="262626"/>
                </a:solidFill>
                <a:latin typeface="微软雅黑" panose="020B0503020204020204" pitchFamily="34" charset="-122"/>
                <a:ea typeface="微软雅黑" panose="020B0503020204020204" pitchFamily="34" charset="-122"/>
              </a:rPr>
              <a:t>G</a:t>
            </a:r>
            <a:r>
              <a:rPr lang="zh-CN" altLang="en-US" sz="1600" dirty="0">
                <a:solidFill>
                  <a:srgbClr val="262626"/>
                </a:solidFill>
                <a:latin typeface="微软雅黑" panose="020B0503020204020204" pitchFamily="34" charset="-122"/>
                <a:ea typeface="微软雅黑" panose="020B0503020204020204" pitchFamily="34" charset="-122"/>
              </a:rPr>
              <a:t>在该层的激活</a:t>
            </a:r>
            <a:r>
              <a:rPr lang="en-US" altLang="zh-CN" sz="1600" dirty="0">
                <a:solidFill>
                  <a:srgbClr val="262626"/>
                </a:solidFill>
                <a:latin typeface="微软雅黑" panose="020B0503020204020204" pitchFamily="34" charset="-122"/>
                <a:ea typeface="微软雅黑" panose="020B0503020204020204" pitchFamily="34" charset="-122"/>
              </a:rPr>
              <a:t>,</a:t>
            </a:r>
            <a:r>
              <a:rPr lang="zh-CN" altLang="en-US" sz="1600" dirty="0">
                <a:solidFill>
                  <a:srgbClr val="262626"/>
                </a:solidFill>
                <a:latin typeface="微软雅黑" panose="020B0503020204020204" pitchFamily="34" charset="-122"/>
                <a:ea typeface="微软雅黑" panose="020B0503020204020204" pitchFamily="34" charset="-122"/>
              </a:rPr>
              <a:t>则内容代价函数</a:t>
            </a:r>
            <a:r>
              <a:rPr lang="en-US" altLang="zh-CN" sz="1600" dirty="0" err="1" smtClean="0">
                <a:solidFill>
                  <a:srgbClr val="262626"/>
                </a:solidFill>
                <a:latin typeface="微软雅黑" panose="020B0503020204020204" pitchFamily="34" charset="-122"/>
                <a:ea typeface="微软雅黑" panose="020B0503020204020204" pitchFamily="34" charset="-122"/>
              </a:rPr>
              <a:t>J_content</a:t>
            </a:r>
            <a:r>
              <a:rPr lang="en-US" altLang="zh-CN" sz="1600" dirty="0" smtClean="0">
                <a:solidFill>
                  <a:srgbClr val="262626"/>
                </a:solidFill>
                <a:latin typeface="微软雅黑" panose="020B0503020204020204" pitchFamily="34" charset="-122"/>
                <a:ea typeface="微软雅黑" panose="020B0503020204020204" pitchFamily="34" charset="-122"/>
              </a:rPr>
              <a:t>(C,G)</a:t>
            </a:r>
            <a:r>
              <a:rPr lang="zh-CN" altLang="en-US" sz="1600" dirty="0">
                <a:solidFill>
                  <a:srgbClr val="262626"/>
                </a:solidFill>
                <a:latin typeface="微软雅黑" panose="020B0503020204020204" pitchFamily="34" charset="-122"/>
                <a:ea typeface="微软雅黑" panose="020B0503020204020204" pitchFamily="34" charset="-122"/>
              </a:rPr>
              <a:t>的表达式为： </a:t>
            </a:r>
          </a:p>
        </p:txBody>
      </p:sp>
      <p:sp>
        <p:nvSpPr>
          <p:cNvPr id="14" name="矩形 13"/>
          <p:cNvSpPr/>
          <p:nvPr/>
        </p:nvSpPr>
        <p:spPr>
          <a:xfrm>
            <a:off x="5553773" y="3490572"/>
            <a:ext cx="4260787" cy="338554"/>
          </a:xfrm>
          <a:prstGeom prst="rect">
            <a:avLst/>
          </a:prstGeom>
        </p:spPr>
        <p:txBody>
          <a:bodyPr wrap="square">
            <a:spAutoFit/>
          </a:bodyPr>
          <a:lstStyle/>
          <a:p>
            <a:r>
              <a:rPr lang="en-US" altLang="zh-CN" sz="1600" b="1" dirty="0" err="1">
                <a:solidFill>
                  <a:srgbClr val="262626"/>
                </a:solidFill>
                <a:latin typeface="微软雅黑" panose="020B0503020204020204" pitchFamily="34" charset="-122"/>
                <a:ea typeface="微软雅黑" panose="020B0503020204020204" pitchFamily="34" charset="-122"/>
              </a:rPr>
              <a:t>Jcontent</a:t>
            </a:r>
            <a:r>
              <a:rPr lang="en-US" altLang="zh-CN" sz="1600" b="1" dirty="0">
                <a:solidFill>
                  <a:srgbClr val="262626"/>
                </a:solidFill>
                <a:latin typeface="微软雅黑" panose="020B0503020204020204" pitchFamily="34" charset="-122"/>
                <a:ea typeface="微软雅黑" panose="020B0503020204020204" pitchFamily="34" charset="-122"/>
              </a:rPr>
              <a:t>(C,G)=12∣∣(a(C)[l]−a(G)[l])∣∣2</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15" name="矩形 14"/>
          <p:cNvSpPr/>
          <p:nvPr/>
        </p:nvSpPr>
        <p:spPr>
          <a:xfrm>
            <a:off x="837374" y="4139350"/>
            <a:ext cx="10537761" cy="830997"/>
          </a:xfrm>
          <a:prstGeom prst="rect">
            <a:avLst/>
          </a:prstGeom>
        </p:spPr>
        <p:txBody>
          <a:bodyPr wrap="square">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定义风格代价函数</a:t>
            </a:r>
            <a:r>
              <a:rPr lang="en-US" altLang="zh-CN" sz="1600" dirty="0" err="1">
                <a:solidFill>
                  <a:srgbClr val="262626"/>
                </a:solidFill>
                <a:latin typeface="微软雅黑" panose="020B0503020204020204" pitchFamily="34" charset="-122"/>
                <a:ea typeface="微软雅黑" panose="020B0503020204020204" pitchFamily="34" charset="-122"/>
              </a:rPr>
              <a:t>Jstyle</a:t>
            </a:r>
            <a:r>
              <a:rPr lang="en-US" altLang="zh-CN" sz="1600" dirty="0">
                <a:solidFill>
                  <a:srgbClr val="262626"/>
                </a:solidFill>
                <a:latin typeface="微软雅黑" panose="020B0503020204020204" pitchFamily="34" charset="-122"/>
                <a:ea typeface="微软雅黑" panose="020B0503020204020204" pitchFamily="34" charset="-122"/>
              </a:rPr>
              <a:t>(S,G)</a:t>
            </a:r>
            <a:r>
              <a:rPr lang="en-US" altLang="zh-CN" sz="1600" dirty="0" err="1">
                <a:solidFill>
                  <a:srgbClr val="262626"/>
                </a:solidFill>
                <a:latin typeface="微软雅黑" panose="020B0503020204020204" pitchFamily="34" charset="-122"/>
                <a:ea typeface="微软雅黑" panose="020B0503020204020204" pitchFamily="34" charset="-122"/>
              </a:rPr>
              <a:t>Jstyle</a:t>
            </a:r>
            <a:r>
              <a:rPr lang="en-US" altLang="zh-CN" sz="1600" dirty="0">
                <a:solidFill>
                  <a:srgbClr val="262626"/>
                </a:solidFill>
                <a:latin typeface="微软雅黑" panose="020B0503020204020204" pitchFamily="34" charset="-122"/>
                <a:ea typeface="微软雅黑" panose="020B0503020204020204" pitchFamily="34" charset="-122"/>
              </a:rPr>
              <a:t>(S,G)</a:t>
            </a:r>
            <a:r>
              <a:rPr lang="zh-CN" altLang="en-US" sz="1600" dirty="0">
                <a:solidFill>
                  <a:srgbClr val="262626"/>
                </a:solidFill>
                <a:latin typeface="微软雅黑" panose="020B0503020204020204" pitchFamily="34" charset="-122"/>
                <a:ea typeface="微软雅黑" panose="020B0503020204020204" pitchFamily="34" charset="-122"/>
              </a:rPr>
              <a:t>前，首先提取出</a:t>
            </a:r>
            <a:r>
              <a:rPr lang="en-US" altLang="zh-CN" sz="1600" dirty="0">
                <a:solidFill>
                  <a:srgbClr val="262626"/>
                </a:solidFill>
                <a:latin typeface="微软雅黑" panose="020B0503020204020204" pitchFamily="34" charset="-122"/>
                <a:ea typeface="微软雅黑" panose="020B0503020204020204" pitchFamily="34" charset="-122"/>
              </a:rPr>
              <a:t>S</a:t>
            </a:r>
            <a:r>
              <a:rPr lang="zh-CN" altLang="en-US" sz="1600" dirty="0">
                <a:solidFill>
                  <a:srgbClr val="262626"/>
                </a:solidFill>
                <a:latin typeface="微软雅黑" panose="020B0503020204020204" pitchFamily="34" charset="-122"/>
                <a:ea typeface="微软雅黑" panose="020B0503020204020204" pitchFamily="34" charset="-122"/>
              </a:rPr>
              <a:t>的“风格”。通过之前的理解</a:t>
            </a:r>
            <a:r>
              <a:rPr lang="en-US" altLang="zh-CN" sz="1600" dirty="0">
                <a:solidFill>
                  <a:srgbClr val="262626"/>
                </a:solidFill>
                <a:latin typeface="微软雅黑" panose="020B0503020204020204" pitchFamily="34" charset="-122"/>
                <a:ea typeface="微软雅黑" panose="020B0503020204020204" pitchFamily="34" charset="-122"/>
              </a:rPr>
              <a:t>CNN</a:t>
            </a:r>
            <a:r>
              <a:rPr lang="zh-CN" altLang="en-US" sz="1600" dirty="0">
                <a:solidFill>
                  <a:srgbClr val="262626"/>
                </a:solidFill>
                <a:latin typeface="微软雅黑" panose="020B0503020204020204" pitchFamily="34" charset="-122"/>
                <a:ea typeface="微软雅黑" panose="020B0503020204020204" pitchFamily="34" charset="-122"/>
              </a:rPr>
              <a:t>内容，将</a:t>
            </a:r>
            <a:r>
              <a:rPr lang="en-US" altLang="zh-CN" sz="1600" dirty="0">
                <a:solidFill>
                  <a:srgbClr val="262626"/>
                </a:solidFill>
                <a:latin typeface="微软雅黑" panose="020B0503020204020204" pitchFamily="34" charset="-122"/>
                <a:ea typeface="微软雅黑" panose="020B0503020204020204" pitchFamily="34" charset="-122"/>
              </a:rPr>
              <a:t>S</a:t>
            </a:r>
            <a:r>
              <a:rPr lang="zh-CN" altLang="en-US" sz="1600" dirty="0">
                <a:solidFill>
                  <a:srgbClr val="262626"/>
                </a:solidFill>
                <a:latin typeface="微软雅黑" panose="020B0503020204020204" pitchFamily="34" charset="-122"/>
                <a:ea typeface="微软雅黑" panose="020B0503020204020204" pitchFamily="34" charset="-122"/>
              </a:rPr>
              <a:t>也输入那个预先训练好的卷积神经网络中，就可以将其所谓的“风格”定义为神经网络中某一层或者几个层中，各个通道的激活项之间的相关系数</a:t>
            </a:r>
            <a:r>
              <a:rPr lang="zh-CN" altLang="en-US" sz="1600" dirty="0" smtClean="0">
                <a:solidFill>
                  <a:srgbClr val="262626"/>
                </a:solidFill>
                <a:latin typeface="微软雅黑" panose="020B0503020204020204" pitchFamily="34" charset="-122"/>
                <a:ea typeface="微软雅黑" panose="020B0503020204020204" pitchFamily="34" charset="-122"/>
              </a:rPr>
              <a:t>。</a:t>
            </a:r>
            <a:endParaRPr lang="zh-CN" altLang="en-US" sz="1600" dirty="0">
              <a:solidFill>
                <a:srgbClr val="26262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56466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5</a:t>
            </a:r>
            <a:r>
              <a:rPr lang="zh-CN" altLang="en-US" sz="2400" b="1" dirty="0" smtClean="0">
                <a:solidFill>
                  <a:srgbClr val="404040"/>
                </a:solidFill>
                <a:latin typeface="微软雅黑" panose="020B0503020204020204" pitchFamily="34" charset="-122"/>
                <a:ea typeface="微软雅黑" panose="020B0503020204020204" pitchFamily="34" charset="-122"/>
              </a:rPr>
              <a:t>、神经风格转换</a:t>
            </a:r>
            <a:endParaRPr lang="zh-CN" altLang="zh-CN" sz="2400" b="1" dirty="0">
              <a:solidFill>
                <a:srgbClr val="404040"/>
              </a:solidFill>
            </a:endParaRPr>
          </a:p>
        </p:txBody>
      </p:sp>
      <p:sp>
        <p:nvSpPr>
          <p:cNvPr id="4" name="矩形 3"/>
          <p:cNvSpPr/>
          <p:nvPr/>
        </p:nvSpPr>
        <p:spPr>
          <a:xfrm>
            <a:off x="858838" y="887413"/>
            <a:ext cx="6096000" cy="830997"/>
          </a:xfrm>
          <a:prstGeom prst="rect">
            <a:avLst/>
          </a:prstGeom>
        </p:spPr>
        <p:txBody>
          <a:bodyPr>
            <a:spAutoFit/>
          </a:bodyPr>
          <a:lstStyle/>
          <a:p>
            <a:pPr lvl="0"/>
            <a:r>
              <a:rPr lang="zh-CN" altLang="en-US" sz="1600" dirty="0" smtClean="0">
                <a:solidFill>
                  <a:srgbClr val="262626"/>
                </a:solidFill>
                <a:latin typeface="微软雅黑" panose="020B0503020204020204" pitchFamily="34" charset="-122"/>
                <a:ea typeface="微软雅黑" panose="020B0503020204020204" pitchFamily="34" charset="-122"/>
              </a:rPr>
              <a:t>如右图</a:t>
            </a:r>
            <a:r>
              <a:rPr lang="zh-CN" altLang="en-US" sz="1600" dirty="0">
                <a:solidFill>
                  <a:srgbClr val="262626"/>
                </a:solidFill>
                <a:latin typeface="微软雅黑" panose="020B0503020204020204" pitchFamily="34" charset="-122"/>
                <a:ea typeface="微软雅黑" panose="020B0503020204020204" pitchFamily="34" charset="-122"/>
              </a:rPr>
              <a:t>所示为网络中的某一层，假设其中前两个红、黄色通道分别检测出了下面对于颜色圈出的特征，则这两个通道的相关系数，就反映出了该图像所具有的“风格”。</a:t>
            </a:r>
          </a:p>
        </p:txBody>
      </p:sp>
      <p:pic>
        <p:nvPicPr>
          <p:cNvPr id="5122" name="Picture 2" descr="å®ä¹âé£æ ¼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995" y="381000"/>
            <a:ext cx="4981575" cy="627697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886236" y="2425667"/>
            <a:ext cx="5185123" cy="338554"/>
          </a:xfrm>
          <a:prstGeom prst="rect">
            <a:avLst/>
          </a:prstGeom>
        </p:spPr>
        <p:txBody>
          <a:bodyPr wrap="square">
            <a:spAutoFit/>
          </a:bodyPr>
          <a:lstStyle/>
          <a:p>
            <a:pPr lvl="0"/>
            <a:r>
              <a:rPr lang="pt-BR" altLang="zh-CN" sz="1600" b="1" dirty="0">
                <a:solidFill>
                  <a:srgbClr val="262626"/>
                </a:solidFill>
                <a:latin typeface="微软雅黑" panose="020B0503020204020204" pitchFamily="34" charset="-122"/>
                <a:ea typeface="微软雅黑" panose="020B0503020204020204" pitchFamily="34" charset="-122"/>
              </a:rPr>
              <a:t>G(S)[l]kk′=∑i=1n[l]H∑j=1n[l]Wa(S)[l]ijka(S)[l]ijk′</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5" name="Rectangle 3"/>
          <p:cNvSpPr>
            <a:spLocks noChangeArrowheads="1"/>
          </p:cNvSpPr>
          <p:nvPr/>
        </p:nvSpPr>
        <p:spPr bwMode="auto">
          <a:xfrm>
            <a:off x="810451" y="1825817"/>
            <a:ext cx="519379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rgbClr val="262626"/>
                </a:solidFill>
                <a:latin typeface="微软雅黑" panose="020B0503020204020204" pitchFamily="34" charset="-122"/>
                <a:ea typeface="微软雅黑" panose="020B0503020204020204" pitchFamily="34" charset="-122"/>
              </a:rPr>
              <a:t>选定网络中的大小为i×j×ki×j×k的第ll层，a[l]ijkaijk[l]表示k个通道的激活，则相关系数以一个Gram矩阵的形式表示为</a:t>
            </a:r>
            <a:r>
              <a:rPr kumimoji="0" lang="zh-CN" altLang="zh-CN" sz="1200" b="0" i="0" u="none" strike="noStrike" cap="none" normalizeH="0" baseline="0" dirty="0" smtClean="0">
                <a:ln>
                  <a:noFill/>
                </a:ln>
                <a:solidFill>
                  <a:srgbClr val="4F4F4F"/>
                </a:solidFill>
                <a:effectLst/>
                <a:latin typeface="Arial" panose="020B0604020202020204" pitchFamily="34" charset="0"/>
                <a:ea typeface="-apple-system"/>
              </a:rPr>
              <a:t>： </a:t>
            </a:r>
            <a:r>
              <a:rPr kumimoji="0" lang="zh-CN" altLang="zh-CN" sz="1100" b="0" i="0" u="none" strike="noStrike" cap="none" normalizeH="0" baseline="0" dirty="0" smtClean="0">
                <a:ln>
                  <a:noFill/>
                </a:ln>
                <a:solidFill>
                  <a:schemeClr val="tx1"/>
                </a:solidFill>
                <a:effectLst/>
                <a:latin typeface="Arial" panose="020B0604020202020204" pitchFamily="34" charset="0"/>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 name="矩形 5"/>
          <p:cNvSpPr/>
          <p:nvPr/>
        </p:nvSpPr>
        <p:spPr>
          <a:xfrm>
            <a:off x="815849" y="2822210"/>
            <a:ext cx="4145687" cy="369332"/>
          </a:xfrm>
          <a:prstGeom prst="rect">
            <a:avLst/>
          </a:prstGeom>
        </p:spPr>
        <p:txBody>
          <a:bodyPr wrap="none">
            <a:spAutoFit/>
          </a:bodyPr>
          <a:lstStyle/>
          <a:p>
            <a:r>
              <a:rPr lang="zh-CN" altLang="en-US" sz="1600" dirty="0" smtClean="0">
                <a:solidFill>
                  <a:srgbClr val="262626"/>
                </a:solidFill>
                <a:latin typeface="微软雅黑" panose="020B0503020204020204" pitchFamily="34" charset="-122"/>
                <a:ea typeface="微软雅黑" panose="020B0503020204020204" pitchFamily="34" charset="-122"/>
              </a:rPr>
              <a:t>对</a:t>
            </a:r>
            <a:r>
              <a:rPr lang="en-US" altLang="zh-CN" sz="1600" dirty="0" smtClean="0">
                <a:solidFill>
                  <a:srgbClr val="262626"/>
                </a:solidFill>
                <a:latin typeface="微软雅黑" panose="020B0503020204020204" pitchFamily="34" charset="-122"/>
                <a:ea typeface="微软雅黑" panose="020B0503020204020204" pitchFamily="34" charset="-122"/>
              </a:rPr>
              <a:t>G</a:t>
            </a:r>
            <a:r>
              <a:rPr lang="zh-CN" altLang="en-US" sz="1600" dirty="0" smtClean="0">
                <a:solidFill>
                  <a:srgbClr val="262626"/>
                </a:solidFill>
                <a:latin typeface="微软雅黑" panose="020B0503020204020204" pitchFamily="34" charset="-122"/>
                <a:ea typeface="微软雅黑" panose="020B0503020204020204" pitchFamily="34" charset="-122"/>
              </a:rPr>
              <a:t>，也表示出其在网络层中的相关系数：</a:t>
            </a:r>
            <a:r>
              <a:rPr lang="zh-CN" altLang="en-US" dirty="0" smtClean="0">
                <a:solidFill>
                  <a:srgbClr val="4F4F4F"/>
                </a:solidFill>
                <a:latin typeface="-apple-system"/>
              </a:rPr>
              <a:t> </a:t>
            </a:r>
            <a:endParaRPr lang="zh-CN" altLang="en-US" dirty="0"/>
          </a:p>
        </p:txBody>
      </p:sp>
      <p:sp>
        <p:nvSpPr>
          <p:cNvPr id="8" name="矩形 7"/>
          <p:cNvSpPr/>
          <p:nvPr/>
        </p:nvSpPr>
        <p:spPr>
          <a:xfrm>
            <a:off x="1479460" y="3227053"/>
            <a:ext cx="5268686" cy="338554"/>
          </a:xfrm>
          <a:prstGeom prst="rect">
            <a:avLst/>
          </a:prstGeom>
        </p:spPr>
        <p:txBody>
          <a:bodyPr wrap="none">
            <a:spAutoFit/>
          </a:bodyPr>
          <a:lstStyle/>
          <a:p>
            <a:r>
              <a:rPr lang="en-US" altLang="zh-CN" sz="1600" b="1" smtClean="0">
                <a:solidFill>
                  <a:srgbClr val="262626"/>
                </a:solidFill>
                <a:latin typeface="微软雅黑" panose="020B0503020204020204" pitchFamily="34" charset="-122"/>
                <a:ea typeface="微软雅黑" panose="020B0503020204020204" pitchFamily="34" charset="-122"/>
              </a:rPr>
              <a:t>G(G)[l]kk′=∑i=1n[l]H∑j=1n[l]Wa(G)[l]ijka(G)[l]ijk′</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810451" y="3717037"/>
            <a:ext cx="40687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rgbClr val="262626"/>
                </a:solidFill>
                <a:latin typeface="微软雅黑" panose="020B0503020204020204" pitchFamily="34" charset="-122"/>
                <a:ea typeface="微软雅黑" panose="020B0503020204020204" pitchFamily="34" charset="-122"/>
              </a:rPr>
              <a:t>这样，第ll层的风格代价函数表达式将是：</a:t>
            </a:r>
            <a:r>
              <a:rPr kumimoji="0" lang="zh-CN" altLang="zh-CN" sz="1200" b="0" i="0" u="none" strike="noStrike" cap="none" normalizeH="0" baseline="0" dirty="0" smtClean="0">
                <a:ln>
                  <a:noFill/>
                </a:ln>
                <a:solidFill>
                  <a:srgbClr val="4F4F4F"/>
                </a:solidFill>
                <a:effectLst/>
                <a:latin typeface="Arial" panose="020B0604020202020204" pitchFamily="34" charset="0"/>
                <a:ea typeface="-apple-system"/>
              </a:rPr>
              <a:t> </a:t>
            </a:r>
            <a:r>
              <a:rPr kumimoji="0" lang="zh-CN" altLang="zh-CN" sz="1100" b="0" i="0" u="none" strike="noStrike" cap="none" normalizeH="0" baseline="0" dirty="0" smtClean="0">
                <a:ln>
                  <a:noFill/>
                </a:ln>
                <a:solidFill>
                  <a:schemeClr val="tx1"/>
                </a:solidFill>
                <a:effectLst/>
                <a:latin typeface="Arial" panose="020B0604020202020204" pitchFamily="34" charset="0"/>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3" name="矩形 12"/>
          <p:cNvSpPr/>
          <p:nvPr/>
        </p:nvSpPr>
        <p:spPr>
          <a:xfrm>
            <a:off x="1507709" y="4111991"/>
            <a:ext cx="5668539" cy="338554"/>
          </a:xfrm>
          <a:prstGeom prst="rect">
            <a:avLst/>
          </a:prstGeom>
        </p:spPr>
        <p:txBody>
          <a:bodyPr wrap="none">
            <a:spAutoFit/>
          </a:bodyPr>
          <a:lstStyle/>
          <a:p>
            <a:r>
              <a:rPr lang="en-US" altLang="zh-CN" sz="1600" b="1" dirty="0">
                <a:solidFill>
                  <a:srgbClr val="262626"/>
                </a:solidFill>
                <a:latin typeface="微软雅黑" panose="020B0503020204020204" pitchFamily="34" charset="-122"/>
                <a:ea typeface="微软雅黑" panose="020B0503020204020204" pitchFamily="34" charset="-122"/>
              </a:rPr>
              <a:t>J[l]style(S,G)=1(2nCnHnW)2∑k∑k′(G(S)</a:t>
            </a:r>
            <a:r>
              <a:rPr lang="en-US" altLang="zh-CN" sz="1600" b="1" dirty="0" err="1">
                <a:solidFill>
                  <a:srgbClr val="262626"/>
                </a:solidFill>
                <a:latin typeface="微软雅黑" panose="020B0503020204020204" pitchFamily="34" charset="-122"/>
                <a:ea typeface="微软雅黑" panose="020B0503020204020204" pitchFamily="34" charset="-122"/>
              </a:rPr>
              <a:t>kk</a:t>
            </a:r>
            <a:r>
              <a:rPr lang="en-US" altLang="zh-CN" sz="1600" b="1" dirty="0">
                <a:solidFill>
                  <a:srgbClr val="262626"/>
                </a:solidFill>
                <a:latin typeface="微软雅黑" panose="020B0503020204020204" pitchFamily="34" charset="-122"/>
                <a:ea typeface="微软雅黑" panose="020B0503020204020204" pitchFamily="34" charset="-122"/>
              </a:rPr>
              <a:t>′−G(G)</a:t>
            </a:r>
            <a:r>
              <a:rPr lang="en-US" altLang="zh-CN" sz="1600" b="1" dirty="0" err="1">
                <a:solidFill>
                  <a:srgbClr val="262626"/>
                </a:solidFill>
                <a:latin typeface="微软雅黑" panose="020B0503020204020204" pitchFamily="34" charset="-122"/>
                <a:ea typeface="微软雅黑" panose="020B0503020204020204" pitchFamily="34" charset="-122"/>
              </a:rPr>
              <a:t>kk</a:t>
            </a:r>
            <a:r>
              <a:rPr lang="en-US" altLang="zh-CN" sz="1600" b="1" dirty="0">
                <a:solidFill>
                  <a:srgbClr val="262626"/>
                </a:solidFill>
                <a:latin typeface="微软雅黑" panose="020B0503020204020204" pitchFamily="34" charset="-122"/>
                <a:ea typeface="微软雅黑" panose="020B0503020204020204" pitchFamily="34" charset="-122"/>
              </a:rPr>
              <a:t>′)2</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14" name="矩形 13"/>
          <p:cNvSpPr/>
          <p:nvPr/>
        </p:nvSpPr>
        <p:spPr>
          <a:xfrm>
            <a:off x="768160" y="4575271"/>
            <a:ext cx="6096000" cy="584775"/>
          </a:xfrm>
          <a:prstGeom prst="rect">
            <a:avLst/>
          </a:prstGeom>
        </p:spPr>
        <p:txBody>
          <a:bodyPr>
            <a:spAutoFit/>
          </a:bodyPr>
          <a:lstStyle/>
          <a:p>
            <a:r>
              <a:rPr lang="zh-CN" altLang="en-US" sz="1600" dirty="0">
                <a:solidFill>
                  <a:srgbClr val="262626"/>
                </a:solidFill>
                <a:latin typeface="微软雅黑" panose="020B0503020204020204" pitchFamily="34" charset="-122"/>
                <a:ea typeface="微软雅黑" panose="020B0503020204020204" pitchFamily="34" charset="-122"/>
              </a:rPr>
              <a:t>一般将这个风格代价函数运用到每一层，可以获得更好的效果，此时的表达式为： </a:t>
            </a:r>
          </a:p>
        </p:txBody>
      </p:sp>
      <p:sp>
        <p:nvSpPr>
          <p:cNvPr id="15" name="矩形 14"/>
          <p:cNvSpPr/>
          <p:nvPr/>
        </p:nvSpPr>
        <p:spPr>
          <a:xfrm>
            <a:off x="695325" y="5270043"/>
            <a:ext cx="3364992" cy="338554"/>
          </a:xfrm>
          <a:prstGeom prst="rect">
            <a:avLst/>
          </a:prstGeom>
        </p:spPr>
        <p:txBody>
          <a:bodyPr wrap="square">
            <a:spAutoFit/>
          </a:bodyPr>
          <a:lstStyle/>
          <a:p>
            <a:r>
              <a:rPr lang="en-US" altLang="zh-CN" sz="1600" b="1" dirty="0" err="1">
                <a:solidFill>
                  <a:srgbClr val="262626"/>
                </a:solidFill>
                <a:latin typeface="微软雅黑" panose="020B0503020204020204" pitchFamily="34" charset="-122"/>
                <a:ea typeface="微软雅黑" panose="020B0503020204020204" pitchFamily="34" charset="-122"/>
              </a:rPr>
              <a:t>Jstyle</a:t>
            </a:r>
            <a:r>
              <a:rPr lang="en-US" altLang="zh-CN" sz="1600" b="1" dirty="0">
                <a:solidFill>
                  <a:srgbClr val="262626"/>
                </a:solidFill>
                <a:latin typeface="微软雅黑" panose="020B0503020204020204" pitchFamily="34" charset="-122"/>
                <a:ea typeface="微软雅黑" panose="020B0503020204020204" pitchFamily="34" charset="-122"/>
              </a:rPr>
              <a:t>(S,G)=∑l</a:t>
            </a:r>
            <a:r>
              <a:rPr lang="el-GR" altLang="zh-CN" sz="1600" b="1" dirty="0">
                <a:solidFill>
                  <a:srgbClr val="262626"/>
                </a:solidFill>
                <a:latin typeface="微软雅黑" panose="020B0503020204020204" pitchFamily="34" charset="-122"/>
                <a:ea typeface="微软雅黑" panose="020B0503020204020204" pitchFamily="34" charset="-122"/>
              </a:rPr>
              <a:t>λ[</a:t>
            </a:r>
            <a:r>
              <a:rPr lang="en-US" altLang="zh-CN" sz="1600" b="1" dirty="0">
                <a:solidFill>
                  <a:srgbClr val="262626"/>
                </a:solidFill>
                <a:latin typeface="微软雅黑" panose="020B0503020204020204" pitchFamily="34" charset="-122"/>
                <a:ea typeface="微软雅黑" panose="020B0503020204020204" pitchFamily="34" charset="-122"/>
              </a:rPr>
              <a:t>l]J[l]style(S,G</a:t>
            </a:r>
            <a:r>
              <a:rPr lang="en-US" altLang="zh-CN" sz="1600" b="1" dirty="0" smtClean="0">
                <a:solidFill>
                  <a:srgbClr val="262626"/>
                </a:solidFill>
                <a:latin typeface="微软雅黑" panose="020B0503020204020204" pitchFamily="34" charset="-122"/>
                <a:ea typeface="微软雅黑" panose="020B0503020204020204" pitchFamily="34" charset="-122"/>
              </a:rPr>
              <a:t>)</a:t>
            </a:r>
            <a:endParaRPr lang="zh-CN" altLang="en-US" sz="1600" b="1" dirty="0">
              <a:solidFill>
                <a:srgbClr val="262626"/>
              </a:solidFill>
              <a:latin typeface="微软雅黑" panose="020B0503020204020204" pitchFamily="34" charset="-122"/>
              <a:ea typeface="微软雅黑" panose="020B0503020204020204" pitchFamily="34" charset="-122"/>
            </a:endParaRPr>
          </a:p>
        </p:txBody>
      </p:sp>
      <p:sp>
        <p:nvSpPr>
          <p:cNvPr id="16" name="Rectangle 5"/>
          <p:cNvSpPr>
            <a:spLocks noChangeArrowheads="1"/>
          </p:cNvSpPr>
          <p:nvPr/>
        </p:nvSpPr>
        <p:spPr bwMode="auto">
          <a:xfrm>
            <a:off x="3727331" y="5282072"/>
            <a:ext cx="42931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1400" b="1" dirty="0" smtClean="0">
                <a:solidFill>
                  <a:srgbClr val="262626"/>
                </a:solidFill>
                <a:latin typeface="微软雅黑" panose="020B0503020204020204" pitchFamily="34" charset="-122"/>
                <a:ea typeface="微软雅黑" panose="020B0503020204020204" pitchFamily="34" charset="-122"/>
              </a:rPr>
              <a:t>（</a:t>
            </a:r>
            <a:r>
              <a:rPr lang="zh-CN" altLang="zh-CN" sz="1400" b="1" dirty="0" smtClean="0">
                <a:solidFill>
                  <a:srgbClr val="262626"/>
                </a:solidFill>
                <a:latin typeface="微软雅黑" panose="020B0503020204020204" pitchFamily="34" charset="-122"/>
                <a:ea typeface="微软雅黑" panose="020B0503020204020204" pitchFamily="34" charset="-122"/>
              </a:rPr>
              <a:t>其中λ是</a:t>
            </a:r>
            <a:r>
              <a:rPr lang="zh-CN" altLang="zh-CN" sz="1400" b="1" dirty="0">
                <a:solidFill>
                  <a:srgbClr val="262626"/>
                </a:solidFill>
                <a:latin typeface="微软雅黑" panose="020B0503020204020204" pitchFamily="34" charset="-122"/>
                <a:ea typeface="微软雅黑" panose="020B0503020204020204" pitchFamily="34" charset="-122"/>
              </a:rPr>
              <a:t>一个用来设置每一层所占权重的超</a:t>
            </a:r>
            <a:r>
              <a:rPr lang="zh-CN" altLang="zh-CN" sz="1400" b="1" dirty="0" smtClean="0">
                <a:solidFill>
                  <a:srgbClr val="262626"/>
                </a:solidFill>
                <a:latin typeface="微软雅黑" panose="020B0503020204020204" pitchFamily="34" charset="-122"/>
                <a:ea typeface="微软雅黑" panose="020B0503020204020204" pitchFamily="34" charset="-122"/>
              </a:rPr>
              <a:t>参数 </a:t>
            </a:r>
            <a:r>
              <a:rPr lang="zh-CN" altLang="en-US" sz="1400" b="1" dirty="0" smtClean="0">
                <a:solidFill>
                  <a:srgbClr val="262626"/>
                </a:solidFill>
                <a:latin typeface="微软雅黑" panose="020B0503020204020204" pitchFamily="34" charset="-122"/>
                <a:ea typeface="微软雅黑" panose="020B0503020204020204" pitchFamily="34" charset="-122"/>
              </a:rPr>
              <a:t>）</a:t>
            </a:r>
            <a:endParaRPr lang="zh-CN" altLang="zh-CN" sz="1400" b="1" dirty="0">
              <a:solidFill>
                <a:srgbClr val="262626"/>
              </a:solidFill>
              <a:latin typeface="微软雅黑" panose="020B0503020204020204" pitchFamily="34" charset="-122"/>
              <a:ea typeface="微软雅黑" panose="020B0503020204020204" pitchFamily="34" charset="-122"/>
            </a:endParaRPr>
          </a:p>
        </p:txBody>
      </p:sp>
      <p:sp>
        <p:nvSpPr>
          <p:cNvPr id="17" name="矩形 16"/>
          <p:cNvSpPr/>
          <p:nvPr/>
        </p:nvSpPr>
        <p:spPr>
          <a:xfrm>
            <a:off x="746571" y="5788485"/>
            <a:ext cx="6096000" cy="646331"/>
          </a:xfrm>
          <a:prstGeom prst="rect">
            <a:avLst/>
          </a:prstGeom>
        </p:spPr>
        <p:txBody>
          <a:bodyPr>
            <a:spAutoFit/>
          </a:bodyPr>
          <a:lstStyle/>
          <a:p>
            <a:r>
              <a:rPr lang="zh-CN" altLang="en-US" dirty="0">
                <a:solidFill>
                  <a:srgbClr val="4F4F4F"/>
                </a:solidFill>
                <a:latin typeface="-apple-system"/>
              </a:rPr>
              <a:t>这样一种神经风格转换的实现方法，来自</a:t>
            </a:r>
            <a:r>
              <a:rPr lang="en-US" altLang="zh-CN" dirty="0">
                <a:solidFill>
                  <a:srgbClr val="4F4F4F"/>
                </a:solidFill>
                <a:latin typeface="-apple-system"/>
              </a:rPr>
              <a:t>2015</a:t>
            </a:r>
            <a:r>
              <a:rPr lang="zh-CN" altLang="en-US" dirty="0">
                <a:solidFill>
                  <a:srgbClr val="4F4F4F"/>
                </a:solidFill>
                <a:latin typeface="-apple-system"/>
              </a:rPr>
              <a:t>年</a:t>
            </a:r>
            <a:r>
              <a:rPr lang="en-US" altLang="zh-CN" dirty="0" err="1">
                <a:solidFill>
                  <a:srgbClr val="4F4F4F"/>
                </a:solidFill>
                <a:latin typeface="-apple-system"/>
              </a:rPr>
              <a:t>Gatys</a:t>
            </a:r>
            <a:r>
              <a:rPr lang="zh-CN" altLang="en-US" dirty="0">
                <a:solidFill>
                  <a:srgbClr val="4F4F4F"/>
                </a:solidFill>
                <a:latin typeface="-apple-system"/>
              </a:rPr>
              <a:t>等人发表的论文</a:t>
            </a:r>
            <a:r>
              <a:rPr lang="en-US" altLang="zh-CN" dirty="0">
                <a:solidFill>
                  <a:srgbClr val="6795B5"/>
                </a:solidFill>
                <a:latin typeface="-apple-system"/>
                <a:hlinkClick r:id="rId4"/>
              </a:rPr>
              <a:t>[A Neural Algorithm of Artistic Style]</a:t>
            </a:r>
            <a:r>
              <a:rPr lang="zh-CN" altLang="en-US" dirty="0">
                <a:solidFill>
                  <a:srgbClr val="4F4F4F"/>
                </a:solidFill>
                <a:latin typeface="-apple-system"/>
              </a:rPr>
              <a:t>。</a:t>
            </a:r>
            <a:endParaRPr lang="zh-CN" altLang="en-US" dirty="0"/>
          </a:p>
        </p:txBody>
      </p:sp>
    </p:spTree>
    <p:extLst>
      <p:ext uri="{BB962C8B-B14F-4D97-AF65-F5344CB8AC3E}">
        <p14:creationId xmlns:p14="http://schemas.microsoft.com/office/powerpoint/2010/main" val="191749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2"/>
          <p:cNvSpPr>
            <a:spLocks noChangeArrowheads="1"/>
          </p:cNvSpPr>
          <p:nvPr/>
        </p:nvSpPr>
        <p:spPr bwMode="auto">
          <a:xfrm>
            <a:off x="5062538" y="4308475"/>
            <a:ext cx="2505075" cy="158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404040"/>
                </a:solidFill>
                <a:latin typeface="微软雅黑" panose="020B0503020204020204" pitchFamily="34" charset="-122"/>
                <a:ea typeface="微软雅黑" panose="020B0503020204020204" pitchFamily="34" charset="-122"/>
              </a:rPr>
              <a:t>1</a:t>
            </a:r>
            <a:r>
              <a:rPr lang="zh-CN" altLang="en-US" sz="2400" b="1" dirty="0">
                <a:solidFill>
                  <a:srgbClr val="404040"/>
                </a:solidFill>
                <a:latin typeface="微软雅黑" panose="020B0503020204020204" pitchFamily="34" charset="-122"/>
                <a:ea typeface="微软雅黑" panose="020B0503020204020204" pitchFamily="34" charset="-122"/>
              </a:rPr>
              <a:t>、卷积神经网络</a:t>
            </a:r>
            <a:endParaRPr lang="zh-CN" altLang="zh-CN" sz="2400" b="1" dirty="0">
              <a:solidFill>
                <a:srgbClr val="404040"/>
              </a:solidFill>
            </a:endParaRPr>
          </a:p>
        </p:txBody>
      </p:sp>
      <p:sp>
        <p:nvSpPr>
          <p:cNvPr id="3" name="矩形 2"/>
          <p:cNvSpPr/>
          <p:nvPr/>
        </p:nvSpPr>
        <p:spPr>
          <a:xfrm>
            <a:off x="857250" y="887413"/>
            <a:ext cx="2497800" cy="461665"/>
          </a:xfrm>
          <a:prstGeom prst="rect">
            <a:avLst/>
          </a:prstGeom>
        </p:spPr>
        <p:txBody>
          <a:bodyPr wrap="none">
            <a:spAutoFit/>
          </a:bodyPr>
          <a:lstStyle/>
          <a:p>
            <a:pPr lvl="0" eaLnBrk="1" hangingPunct="1"/>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1.2</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体系结构概述</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5" name="矩形 4"/>
          <p:cNvSpPr/>
          <p:nvPr/>
        </p:nvSpPr>
        <p:spPr>
          <a:xfrm>
            <a:off x="857250" y="1349078"/>
            <a:ext cx="11184933" cy="2862322"/>
          </a:xfrm>
          <a:prstGeom prst="rect">
            <a:avLst/>
          </a:prstGeom>
        </p:spPr>
        <p:txBody>
          <a:bodyPr wrap="square">
            <a:spAutoFit/>
          </a:bodyPr>
          <a:lstStyle/>
          <a:p>
            <a:r>
              <a:rPr lang="zh-CN" altLang="en-US" sz="2000" b="1" dirty="0">
                <a:solidFill>
                  <a:srgbClr val="262626"/>
                </a:solidFill>
                <a:latin typeface="微软雅黑" panose="020B0503020204020204" pitchFamily="34" charset="-122"/>
                <a:ea typeface="微软雅黑" panose="020B0503020204020204" pitchFamily="34" charset="-122"/>
                <a:sym typeface="Gill Sans" charset="0"/>
              </a:rPr>
              <a:t>规则的神经网络不能很好地扩展到完整的</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图像</a:t>
            </a:r>
            <a:r>
              <a:rPr lang="zh-CN" altLang="en-US" sz="2000" b="1" dirty="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b="1" dirty="0" smtClean="0">
              <a:solidFill>
                <a:srgbClr val="262626"/>
              </a:solidFill>
              <a:latin typeface="微软雅黑" panose="020B0503020204020204" pitchFamily="34" charset="-122"/>
              <a:ea typeface="微软雅黑" panose="020B0503020204020204" pitchFamily="34" charset="-122"/>
              <a:sym typeface="Gill Sans" charset="0"/>
            </a:endParaRPr>
          </a:p>
          <a:p>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在</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CIFAR-10</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中，图像仅为大小为</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32×32×3</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的（</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32</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个宽、</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32</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个高、</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个颜色通道），因此在规则的神经网络的第一隐藏层中的单个完全连接的神经元将具有</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32×32×3</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3072</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的权重。这一数量似乎仍然是可控的，但显然这种完全连接的结构不会扩展到更大的图像</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a:p>
            <a:r>
              <a:rPr lang="zh-CN" altLang="en-US" sz="2000" b="1" dirty="0">
                <a:solidFill>
                  <a:srgbClr val="262626"/>
                </a:solidFill>
                <a:latin typeface="微软雅黑" panose="020B0503020204020204" pitchFamily="34" charset="-122"/>
                <a:ea typeface="微软雅黑" panose="020B0503020204020204" pitchFamily="34" charset="-122"/>
                <a:sym typeface="Gill Sans" charset="0"/>
              </a:rPr>
              <a:t>三维容量的</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神经元</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a:p>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卷积</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神经网络利用了输入是由图像这一事实，以更合理的方式约束了体系结构。特别地，不同于规则的神经网络，卷积层具有</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个维排列的神经元：宽度、高度、深度。（注意这里的单词深度指的是激活体积的第三个维度，而不是一个完整的神经网络的深度）例如，</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CIFAR-10</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中的输入图像是激活的输入量，并且体积具有维度</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32x32×3</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（分别为宽度、高度、深度）。</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2050" name="Picture 2" descr="https://img-blog.csdn.net/20180814181534552?watermark/2/text/aHR0cHM6Ly9ibG9nLmNzZG4ubmV0L3Z2Y3JtMDE=/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991" y="4251240"/>
            <a:ext cx="5338725" cy="26067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996459" y="5294726"/>
            <a:ext cx="4467890" cy="400110"/>
          </a:xfrm>
          <a:prstGeom prst="rect">
            <a:avLst/>
          </a:prstGeom>
        </p:spPr>
        <p:txBody>
          <a:bodyPr wrap="none">
            <a:spAutoFit/>
          </a:bodyPr>
          <a:lstStyle/>
          <a:p>
            <a:r>
              <a:rPr lang="zh-CN" altLang="en-US" sz="2000" b="1" i="1" dirty="0">
                <a:solidFill>
                  <a:srgbClr val="262626"/>
                </a:solidFill>
                <a:latin typeface="微软雅黑" panose="020B0503020204020204" pitchFamily="34" charset="-122"/>
                <a:ea typeface="微软雅黑" panose="020B0503020204020204" pitchFamily="34" charset="-122"/>
              </a:rPr>
              <a:t>它将输入的</a:t>
            </a:r>
            <a:r>
              <a:rPr lang="en-US" altLang="zh-CN" sz="2000" b="1" i="1" dirty="0">
                <a:solidFill>
                  <a:srgbClr val="262626"/>
                </a:solidFill>
                <a:latin typeface="微软雅黑" panose="020B0503020204020204" pitchFamily="34" charset="-122"/>
                <a:ea typeface="微软雅黑" panose="020B0503020204020204" pitchFamily="34" charset="-122"/>
              </a:rPr>
              <a:t>3D</a:t>
            </a:r>
            <a:r>
              <a:rPr lang="zh-CN" altLang="en-US" sz="2000" b="1" i="1" dirty="0">
                <a:solidFill>
                  <a:srgbClr val="262626"/>
                </a:solidFill>
                <a:latin typeface="微软雅黑" panose="020B0503020204020204" pitchFamily="34" charset="-122"/>
                <a:ea typeface="微软雅黑" panose="020B0503020204020204" pitchFamily="34" charset="-122"/>
              </a:rPr>
              <a:t>体积转换成输出</a:t>
            </a:r>
            <a:r>
              <a:rPr lang="en-US" altLang="zh-CN" sz="2000" b="1" i="1" dirty="0">
                <a:solidFill>
                  <a:srgbClr val="262626"/>
                </a:solidFill>
                <a:latin typeface="微软雅黑" panose="020B0503020204020204" pitchFamily="34" charset="-122"/>
                <a:ea typeface="微软雅黑" panose="020B0503020204020204" pitchFamily="34" charset="-122"/>
              </a:rPr>
              <a:t>3D</a:t>
            </a:r>
            <a:r>
              <a:rPr lang="zh-CN" altLang="en-US" sz="2000" b="1" i="1" dirty="0">
                <a:solidFill>
                  <a:srgbClr val="262626"/>
                </a:solidFill>
                <a:latin typeface="微软雅黑" panose="020B0503020204020204" pitchFamily="34" charset="-122"/>
                <a:ea typeface="微软雅黑" panose="020B0503020204020204" pitchFamily="34" charset="-122"/>
              </a:rPr>
              <a:t>体积</a:t>
            </a:r>
          </a:p>
        </p:txBody>
      </p:sp>
    </p:spTree>
    <p:extLst>
      <p:ext uri="{BB962C8B-B14F-4D97-AF65-F5344CB8AC3E}">
        <p14:creationId xmlns:p14="http://schemas.microsoft.com/office/powerpoint/2010/main" val="4167799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2"/>
          <p:cNvSpPr>
            <a:spLocks noChangeArrowheads="1"/>
          </p:cNvSpPr>
          <p:nvPr/>
        </p:nvSpPr>
        <p:spPr bwMode="auto">
          <a:xfrm>
            <a:off x="5062538" y="4308475"/>
            <a:ext cx="2505075" cy="158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4099" name="Rectangle 46"/>
          <p:cNvSpPr>
            <a:spLocks noChangeArrowheads="1"/>
          </p:cNvSpPr>
          <p:nvPr/>
        </p:nvSpPr>
        <p:spPr bwMode="auto">
          <a:xfrm>
            <a:off x="5062538" y="5348288"/>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4100" name="组合 14"/>
          <p:cNvGrpSpPr>
            <a:grpSpLocks/>
          </p:cNvGrpSpPr>
          <p:nvPr/>
        </p:nvGrpSpPr>
        <p:grpSpPr bwMode="auto">
          <a:xfrm>
            <a:off x="857250" y="1058863"/>
            <a:ext cx="11334752" cy="1694823"/>
            <a:chOff x="0" y="0"/>
            <a:chExt cx="2548591" cy="1611865"/>
          </a:xfrm>
        </p:grpSpPr>
        <p:sp>
          <p:nvSpPr>
            <p:cNvPr id="4109" name="TextBox 15"/>
            <p:cNvSpPr txBox="1">
              <a:spLocks noChangeArrowheads="1"/>
            </p:cNvSpPr>
            <p:nvPr/>
          </p:nvSpPr>
          <p:spPr bwMode="auto">
            <a:xfrm>
              <a:off x="0" y="0"/>
              <a:ext cx="1703232" cy="43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1.3</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构建卷积网络的</a:t>
              </a:r>
              <a:r>
                <a:rPr lang="zh-CN" altLang="en-US" sz="2400" b="1" dirty="0">
                  <a:solidFill>
                    <a:srgbClr val="262626"/>
                  </a:solidFill>
                  <a:latin typeface="微软雅黑" panose="020B0503020204020204" pitchFamily="34" charset="-122"/>
                  <a:ea typeface="微软雅黑" panose="020B0503020204020204" pitchFamily="34" charset="-122"/>
                  <a:sym typeface="Gill Sans" charset="0"/>
                </a:rPr>
                <a:t>层</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4110" name="TextBox 16"/>
            <p:cNvSpPr txBox="1">
              <a:spLocks noChangeArrowheads="1"/>
            </p:cNvSpPr>
            <p:nvPr/>
          </p:nvSpPr>
          <p:spPr bwMode="auto">
            <a:xfrm>
              <a:off x="0" y="353206"/>
              <a:ext cx="2548591" cy="12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一个简单的</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卷积神经网络（</a:t>
              </a:r>
              <a:r>
                <a:rPr lang="en-US" altLang="zh-CN" sz="2000" b="1" dirty="0" err="1" smtClean="0">
                  <a:solidFill>
                    <a:srgbClr val="262626"/>
                  </a:solidFill>
                  <a:latin typeface="微软雅黑" panose="020B0503020204020204" pitchFamily="34" charset="-122"/>
                  <a:ea typeface="微软雅黑" panose="020B0503020204020204" pitchFamily="34" charset="-122"/>
                  <a:sym typeface="Gill Sans" charset="0"/>
                </a:rPr>
                <a:t>ConvNet</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是一层接一层的序列，网络中的每一层通过一个可微函数将一个体积的激活转换为另一个。</a:t>
              </a:r>
              <a:r>
                <a:rPr lang="en-US" altLang="zh-CN" sz="2000" b="1" dirty="0">
                  <a:solidFill>
                    <a:srgbClr val="262626"/>
                  </a:solidFill>
                  <a:latin typeface="微软雅黑" panose="020B0503020204020204" pitchFamily="34" charset="-122"/>
                  <a:ea typeface="微软雅黑" panose="020B0503020204020204" pitchFamily="34" charset="-122"/>
                  <a:sym typeface="Gill Sans" charset="0"/>
                </a:rPr>
                <a:t> </a:t>
              </a:r>
              <a:r>
                <a:rPr lang="en-US" altLang="zh-CN" sz="2000" b="1" dirty="0" err="1" smtClean="0">
                  <a:solidFill>
                    <a:srgbClr val="262626"/>
                  </a:solidFill>
                  <a:latin typeface="微软雅黑" panose="020B0503020204020204" pitchFamily="34" charset="-122"/>
                  <a:ea typeface="微软雅黑" panose="020B0503020204020204" pitchFamily="34" charset="-122"/>
                  <a:sym typeface="Gill Sans" charset="0"/>
                </a:rPr>
                <a:t>ConvNet</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一般</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由</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输入层</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卷积层</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convolutional layer</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池化层</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pooling layer</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全连接层</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rPr>
                <a:t>fully-connected layer</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）及</a:t>
              </a:r>
              <a:r>
                <a:rPr lang="zh-CN" altLang="en-US" sz="2000" b="1" dirty="0" smtClean="0">
                  <a:solidFill>
                    <a:srgbClr val="262626"/>
                  </a:solidFill>
                  <a:latin typeface="微软雅黑" panose="020B0503020204020204" pitchFamily="34" charset="-122"/>
                  <a:ea typeface="微软雅黑" panose="020B0503020204020204" pitchFamily="34" charset="-122"/>
                  <a:sym typeface="Gill Sans" charset="0"/>
                </a:rPr>
                <a:t>输出层</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组成。</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None/>
              </a:pP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一个简单的</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CIFAR-10</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分类的</a:t>
              </a:r>
              <a:r>
                <a:rPr lang="en-US" altLang="zh-CN" sz="2000" dirty="0" err="1">
                  <a:solidFill>
                    <a:srgbClr val="262626"/>
                  </a:solidFill>
                  <a:latin typeface="微软雅黑" panose="020B0503020204020204" pitchFamily="34" charset="-122"/>
                  <a:ea typeface="微软雅黑" panose="020B0503020204020204" pitchFamily="34" charset="-122"/>
                  <a:sym typeface="Gill Sans" charset="0"/>
                </a:rPr>
                <a:t>ConvNet</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 </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可能的有架构是：输入</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 CONV -RELU -POOL -FC]</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404040"/>
                </a:solidFill>
                <a:latin typeface="微软雅黑" panose="020B0503020204020204" pitchFamily="34" charset="-122"/>
                <a:ea typeface="微软雅黑" panose="020B0503020204020204" pitchFamily="34" charset="-122"/>
              </a:rPr>
              <a:t>1</a:t>
            </a:r>
            <a:r>
              <a:rPr lang="zh-CN" altLang="en-US" sz="2400" b="1" dirty="0">
                <a:solidFill>
                  <a:srgbClr val="404040"/>
                </a:solidFill>
                <a:latin typeface="微软雅黑" panose="020B0503020204020204" pitchFamily="34" charset="-122"/>
                <a:ea typeface="微软雅黑" panose="020B0503020204020204" pitchFamily="34" charset="-122"/>
              </a:rPr>
              <a:t>、卷积神经网络</a:t>
            </a:r>
            <a:endParaRPr lang="zh-CN" altLang="zh-CN" sz="2400" b="1" dirty="0">
              <a:solidFill>
                <a:srgbClr val="404040"/>
              </a:solidFill>
            </a:endParaRPr>
          </a:p>
        </p:txBody>
      </p:sp>
      <p:pic>
        <p:nvPicPr>
          <p:cNvPr id="5122" name="Picture 2" descr="https://img-blog.csdn.net/20180816181233669?watermark/2/text/aHR0cHM6Ly9ibG9nLmNzZG4ubmV0L3Z2Y3JtMDE=/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53686"/>
            <a:ext cx="11953875" cy="410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63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2161651"/>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FFC000"/>
          </a:solid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6" name="组合 38"/>
          <p:cNvGrpSpPr>
            <a:grpSpLocks/>
          </p:cNvGrpSpPr>
          <p:nvPr/>
        </p:nvGrpSpPr>
        <p:grpSpPr bwMode="auto">
          <a:xfrm>
            <a:off x="2368550" y="2416175"/>
            <a:ext cx="1335088" cy="1327150"/>
            <a:chOff x="868363" y="2749550"/>
            <a:chExt cx="1182688" cy="1174750"/>
          </a:xfrm>
        </p:grpSpPr>
        <p:sp>
          <p:nvSpPr>
            <p:cNvPr id="17"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8"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0"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1"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2"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23"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24" name="文本框 39"/>
          <p:cNvSpPr txBox="1">
            <a:spLocks noChangeArrowheads="1"/>
          </p:cNvSpPr>
          <p:nvPr/>
        </p:nvSpPr>
        <p:spPr bwMode="auto">
          <a:xfrm>
            <a:off x="3703638" y="2973388"/>
            <a:ext cx="47418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smtClean="0">
                <a:solidFill>
                  <a:prstClr val="white"/>
                </a:solidFill>
                <a:latin typeface="微软雅黑" pitchFamily="34" charset="-122"/>
                <a:ea typeface="微软雅黑" pitchFamily="34" charset="-122"/>
              </a:rPr>
              <a:t>        卷积层</a:t>
            </a:r>
            <a:endParaRPr lang="zh-CN" altLang="en-US" sz="4400" b="1"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1256304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0" name="组合 14"/>
          <p:cNvGrpSpPr>
            <a:grpSpLocks/>
          </p:cNvGrpSpPr>
          <p:nvPr/>
        </p:nvGrpSpPr>
        <p:grpSpPr bwMode="auto">
          <a:xfrm>
            <a:off x="857246" y="1611553"/>
            <a:ext cx="11334752" cy="2701789"/>
            <a:chOff x="-358" y="-407823"/>
            <a:chExt cx="2548591" cy="2569543"/>
          </a:xfrm>
        </p:grpSpPr>
        <p:sp>
          <p:nvSpPr>
            <p:cNvPr id="4109" name="TextBox 15"/>
            <p:cNvSpPr txBox="1">
              <a:spLocks noChangeArrowheads="1"/>
            </p:cNvSpPr>
            <p:nvPr/>
          </p:nvSpPr>
          <p:spPr bwMode="auto">
            <a:xfrm>
              <a:off x="0" y="-407823"/>
              <a:ext cx="1703232" cy="43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1.1</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卷积层概述</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4110" name="TextBox 16"/>
            <p:cNvSpPr txBox="1">
              <a:spLocks noChangeArrowheads="1"/>
            </p:cNvSpPr>
            <p:nvPr/>
          </p:nvSpPr>
          <p:spPr bwMode="auto">
            <a:xfrm>
              <a:off x="-358" y="24925"/>
              <a:ext cx="2548591" cy="213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首先讨论的是，在没有大脑和生物意义上的神经元之类的比喻下，</a:t>
              </a:r>
              <a:r>
                <a:rPr lang="en-US" altLang="zh-CN" sz="2000" dirty="0">
                  <a:solidFill>
                    <a:srgbClr val="262626"/>
                  </a:solidFill>
                  <a:latin typeface="微软雅黑" panose="020B0503020204020204" pitchFamily="34" charset="-122"/>
                  <a:ea typeface="微软雅黑" panose="020B0503020204020204" pitchFamily="34" charset="-122"/>
                  <a:sym typeface="Gill Sans" charset="0"/>
                </a:rPr>
                <a:t>CONV </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层到底在计算</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什么？</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None/>
              </a:pP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卷积层的参数由一些可学习的滤波器组成。每个滤波器在空间上（宽度和高度）都比较小，但是深度和输入数据一致。网络会让滤波器学习到当它看到某些类型的视觉特征时就激活，具体的视觉特征可能是某些方位上的边界，或者在第一层上某些颜色的斑点，甚至可以是网络更高层上的蜂巢状或者车轮状图案</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None/>
              </a:pP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在每个卷积层上，我们会有一整个集合的</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滤波器，</a:t>
              </a:r>
              <a:r>
                <a:rPr lang="zh-CN" altLang="en-US" sz="2000" dirty="0">
                  <a:solidFill>
                    <a:srgbClr val="262626"/>
                  </a:solidFill>
                  <a:latin typeface="微软雅黑" panose="020B0503020204020204" pitchFamily="34" charset="-122"/>
                  <a:ea typeface="微软雅黑" panose="020B0503020204020204" pitchFamily="34" charset="-122"/>
                  <a:sym typeface="Gill Sans" charset="0"/>
                </a:rPr>
                <a:t>每个都会生成一个不同的二维激活图。将这些激活映射在深度方向上层叠起来就生成了输出数据</a:t>
              </a:r>
              <a:r>
                <a:rPr lang="zh-CN" altLang="en-US" sz="20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2000" dirty="0" smtClean="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4" name="矩形 3"/>
          <p:cNvSpPr/>
          <p:nvPr/>
        </p:nvSpPr>
        <p:spPr>
          <a:xfrm>
            <a:off x="858837" y="1087444"/>
            <a:ext cx="8060573" cy="400110"/>
          </a:xfrm>
          <a:prstGeom prst="rect">
            <a:avLst/>
          </a:prstGeom>
        </p:spPr>
        <p:txBody>
          <a:bodyPr wrap="square">
            <a:spAutoFit/>
          </a:bodyPr>
          <a:lstStyle/>
          <a:p>
            <a:r>
              <a:rPr lang="en-US" altLang="zh-CN" sz="2000" b="1" i="1" dirty="0">
                <a:solidFill>
                  <a:srgbClr val="262626"/>
                </a:solidFill>
                <a:latin typeface="微软雅黑" panose="020B0503020204020204" pitchFamily="34" charset="-122"/>
                <a:ea typeface="微软雅黑" panose="020B0503020204020204" pitchFamily="34" charset="-122"/>
              </a:rPr>
              <a:t>Conv </a:t>
            </a:r>
            <a:r>
              <a:rPr lang="zh-CN" altLang="en-US" sz="2000" b="1" i="1" dirty="0">
                <a:solidFill>
                  <a:srgbClr val="262626"/>
                </a:solidFill>
                <a:latin typeface="微软雅黑" panose="020B0503020204020204" pitchFamily="34" charset="-122"/>
                <a:ea typeface="微软雅黑" panose="020B0503020204020204" pitchFamily="34" charset="-122"/>
              </a:rPr>
              <a:t>层</a:t>
            </a:r>
            <a:r>
              <a:rPr lang="zh-CN" altLang="en-US" sz="2000" i="1" dirty="0">
                <a:solidFill>
                  <a:srgbClr val="262626"/>
                </a:solidFill>
                <a:latin typeface="微软雅黑" panose="020B0503020204020204" pitchFamily="34" charset="-122"/>
                <a:ea typeface="微软雅黑" panose="020B0503020204020204" pitchFamily="34" charset="-122"/>
              </a:rPr>
              <a:t>是卷积网络的核心构建块，它承担了网络中大部分的计算量</a:t>
            </a:r>
            <a:r>
              <a:rPr lang="zh-CN" altLang="en-US" i="1" dirty="0"/>
              <a:t>。</a:t>
            </a:r>
          </a:p>
        </p:txBody>
      </p:sp>
      <p:sp>
        <p:nvSpPr>
          <p:cNvPr id="13" name="TextBox 15"/>
          <p:cNvSpPr txBox="1">
            <a:spLocks noChangeArrowheads="1"/>
          </p:cNvSpPr>
          <p:nvPr/>
        </p:nvSpPr>
        <p:spPr bwMode="auto">
          <a:xfrm>
            <a:off x="857246" y="4313342"/>
            <a:ext cx="7575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262626"/>
                </a:solidFill>
                <a:latin typeface="微软雅黑" panose="020B0503020204020204" pitchFamily="34" charset="-122"/>
                <a:ea typeface="微软雅黑" panose="020B0503020204020204" pitchFamily="34" charset="-122"/>
                <a:sym typeface="Gill Sans" charset="0"/>
              </a:rPr>
              <a:t>1.2</a:t>
            </a:r>
            <a:r>
              <a:rPr lang="zh-CN" altLang="en-US" sz="2400" b="1" dirty="0" smtClean="0">
                <a:solidFill>
                  <a:srgbClr val="262626"/>
                </a:solidFill>
                <a:latin typeface="微软雅黑" panose="020B0503020204020204" pitchFamily="34" charset="-122"/>
                <a:ea typeface="微软雅黑" panose="020B0503020204020204" pitchFamily="34" charset="-122"/>
                <a:sym typeface="Gill Sans" charset="0"/>
              </a:rPr>
              <a:t>局部连接</a:t>
            </a:r>
            <a:endParaRPr lang="zh-CN" altLang="zh-CN" sz="2400" b="1" dirty="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5" name="矩形 4"/>
          <p:cNvSpPr/>
          <p:nvPr/>
        </p:nvSpPr>
        <p:spPr>
          <a:xfrm>
            <a:off x="811212" y="4740002"/>
            <a:ext cx="11075987" cy="1631216"/>
          </a:xfrm>
          <a:prstGeom prst="rect">
            <a:avLst/>
          </a:prstGeom>
        </p:spPr>
        <p:txBody>
          <a:bodyPr wrap="square">
            <a:spAutoFit/>
          </a:bodyPr>
          <a:lstStyle/>
          <a:p>
            <a:r>
              <a:rPr lang="zh-CN" altLang="en-US" sz="2000" dirty="0">
                <a:solidFill>
                  <a:srgbClr val="262626"/>
                </a:solidFill>
                <a:latin typeface="微软雅黑" panose="020B0503020204020204" pitchFamily="34" charset="-122"/>
                <a:ea typeface="微软雅黑" panose="020B0503020204020204" pitchFamily="34" charset="-122"/>
              </a:rPr>
              <a:t>在处理图像这样的高维度输入时，让每个神经元都与前一层中的所有神经元进行全连接是不现实的。相反，我们让每个神经元只与输入数据的一个局部区域连接。该连接的空间大小叫做神经元的接收域，它的尺寸是一个超参数（其实就是滤波器的空间尺寸）。</a:t>
            </a:r>
            <a:r>
              <a:rPr lang="zh-CN" altLang="en-US" sz="2000" b="1" dirty="0">
                <a:solidFill>
                  <a:srgbClr val="262626"/>
                </a:solidFill>
                <a:latin typeface="微软雅黑" panose="020B0503020204020204" pitchFamily="34" charset="-122"/>
                <a:ea typeface="微软雅黑" panose="020B0503020204020204" pitchFamily="34" charset="-122"/>
              </a:rPr>
              <a:t>需要再次强调的是</a:t>
            </a:r>
            <a:r>
              <a:rPr lang="zh-CN" altLang="en-US" sz="2000" dirty="0">
                <a:solidFill>
                  <a:srgbClr val="262626"/>
                </a:solidFill>
                <a:latin typeface="微软雅黑" panose="020B0503020204020204" pitchFamily="34" charset="-122"/>
                <a:ea typeface="微软雅黑" panose="020B0503020204020204" pitchFamily="34" charset="-122"/>
              </a:rPr>
              <a:t>，我们对待空间维度（宽和高）与深度维度是不同的：连接在空间（宽高）上是局部的，但是在深度上总是和输入数据的深度一致。</a:t>
            </a:r>
          </a:p>
        </p:txBody>
      </p:sp>
    </p:spTree>
    <p:extLst>
      <p:ext uri="{BB962C8B-B14F-4D97-AF65-F5344CB8AC3E}">
        <p14:creationId xmlns:p14="http://schemas.microsoft.com/office/powerpoint/2010/main" val="1725555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rgbClr val="404040"/>
                </a:solidFill>
                <a:latin typeface="微软雅黑" panose="020B0503020204020204" pitchFamily="34" charset="-122"/>
                <a:ea typeface="微软雅黑" panose="020B0503020204020204" pitchFamily="34" charset="-122"/>
              </a:rPr>
              <a:t>2</a:t>
            </a:r>
            <a:r>
              <a:rPr lang="zh-CN" altLang="en-US" sz="2400" b="1" dirty="0" smtClean="0">
                <a:solidFill>
                  <a:srgbClr val="404040"/>
                </a:solidFill>
                <a:latin typeface="微软雅黑" panose="020B0503020204020204" pitchFamily="34" charset="-122"/>
                <a:ea typeface="微软雅黑" panose="020B0503020204020204" pitchFamily="34" charset="-122"/>
              </a:rPr>
              <a:t>、卷积层</a:t>
            </a:r>
            <a:endParaRPr lang="zh-CN" altLang="zh-CN" sz="2400" b="1" dirty="0">
              <a:solidFill>
                <a:srgbClr val="404040"/>
              </a:solidFill>
            </a:endParaRPr>
          </a:p>
        </p:txBody>
      </p:sp>
      <p:sp>
        <p:nvSpPr>
          <p:cNvPr id="4" name="矩形 3"/>
          <p:cNvSpPr/>
          <p:nvPr/>
        </p:nvSpPr>
        <p:spPr>
          <a:xfrm>
            <a:off x="858838" y="887413"/>
            <a:ext cx="11211242" cy="1015663"/>
          </a:xfrm>
          <a:prstGeom prst="rect">
            <a:avLst/>
          </a:prstGeom>
        </p:spPr>
        <p:txBody>
          <a:bodyPr wrap="square">
            <a:spAutoFit/>
          </a:bodyPr>
          <a:lstStyle/>
          <a:p>
            <a:r>
              <a:rPr lang="zh-CN" altLang="en-US" sz="2000" dirty="0" smtClean="0">
                <a:solidFill>
                  <a:srgbClr val="262626"/>
                </a:solidFill>
                <a:latin typeface="微软雅黑" panose="020B0503020204020204" pitchFamily="34" charset="-122"/>
                <a:ea typeface="微软雅黑" panose="020B0503020204020204" pitchFamily="34" charset="-122"/>
              </a:rPr>
              <a:t>例</a:t>
            </a:r>
            <a:r>
              <a:rPr lang="zh-CN" altLang="en-US" sz="2000" dirty="0">
                <a:solidFill>
                  <a:srgbClr val="262626"/>
                </a:solidFill>
                <a:latin typeface="微软雅黑" panose="020B0503020204020204" pitchFamily="34" charset="-122"/>
                <a:ea typeface="微软雅黑" panose="020B0503020204020204" pitchFamily="34" charset="-122"/>
              </a:rPr>
              <a:t>：</a:t>
            </a:r>
            <a:r>
              <a:rPr lang="zh-CN" altLang="en-US" sz="2000" dirty="0" smtClean="0">
                <a:solidFill>
                  <a:srgbClr val="262626"/>
                </a:solidFill>
                <a:latin typeface="微软雅黑" panose="020B0503020204020204" pitchFamily="34" charset="-122"/>
                <a:ea typeface="微软雅黑" panose="020B0503020204020204" pitchFamily="34" charset="-122"/>
              </a:rPr>
              <a:t>假设</a:t>
            </a:r>
            <a:r>
              <a:rPr lang="zh-CN" altLang="en-US" sz="2000" dirty="0">
                <a:solidFill>
                  <a:srgbClr val="262626"/>
                </a:solidFill>
                <a:latin typeface="微软雅黑" panose="020B0503020204020204" pitchFamily="34" charset="-122"/>
                <a:ea typeface="微软雅黑" panose="020B0503020204020204" pitchFamily="34" charset="-122"/>
              </a:rPr>
              <a:t>输入卷的大小</a:t>
            </a:r>
            <a:r>
              <a:rPr lang="en-US" altLang="zh-CN" sz="2000" dirty="0">
                <a:solidFill>
                  <a:srgbClr val="262626"/>
                </a:solidFill>
                <a:latin typeface="微软雅黑" panose="020B0503020204020204" pitchFamily="34" charset="-122"/>
                <a:ea typeface="微软雅黑" panose="020B0503020204020204" pitchFamily="34" charset="-122"/>
              </a:rPr>
              <a:t>[16x16x20]</a:t>
            </a:r>
            <a:r>
              <a:rPr lang="zh-CN" altLang="en-US" sz="2000" dirty="0">
                <a:solidFill>
                  <a:srgbClr val="262626"/>
                </a:solidFill>
                <a:latin typeface="微软雅黑" panose="020B0503020204020204" pitchFamily="34" charset="-122"/>
                <a:ea typeface="微软雅黑" panose="020B0503020204020204" pitchFamily="34" charset="-122"/>
              </a:rPr>
              <a:t>。然后使用</a:t>
            </a:r>
            <a:r>
              <a:rPr lang="en-US" altLang="zh-CN" sz="2000" dirty="0">
                <a:solidFill>
                  <a:srgbClr val="262626"/>
                </a:solidFill>
                <a:latin typeface="微软雅黑" panose="020B0503020204020204" pitchFamily="34" charset="-122"/>
                <a:ea typeface="微软雅黑" panose="020B0503020204020204" pitchFamily="34" charset="-122"/>
              </a:rPr>
              <a:t>3x3</a:t>
            </a:r>
            <a:r>
              <a:rPr lang="zh-CN" altLang="en-US" sz="2000" dirty="0">
                <a:solidFill>
                  <a:srgbClr val="262626"/>
                </a:solidFill>
                <a:latin typeface="微软雅黑" panose="020B0503020204020204" pitchFamily="34" charset="-122"/>
                <a:ea typeface="微软雅黑" panose="020B0503020204020204" pitchFamily="34" charset="-122"/>
              </a:rPr>
              <a:t>的接收域，</a:t>
            </a:r>
            <a:r>
              <a:rPr lang="en-US" altLang="zh-CN" sz="2000" dirty="0">
                <a:solidFill>
                  <a:srgbClr val="262626"/>
                </a:solidFill>
                <a:latin typeface="微软雅黑" panose="020B0503020204020204" pitchFamily="34" charset="-122"/>
                <a:ea typeface="微软雅黑" panose="020B0503020204020204" pitchFamily="34" charset="-122"/>
              </a:rPr>
              <a:t>Conv </a:t>
            </a:r>
            <a:r>
              <a:rPr lang="zh-CN" altLang="en-US" sz="2000" dirty="0">
                <a:solidFill>
                  <a:srgbClr val="262626"/>
                </a:solidFill>
                <a:latin typeface="微软雅黑" panose="020B0503020204020204" pitchFamily="34" charset="-122"/>
                <a:ea typeface="微软雅黑" panose="020B0503020204020204" pitchFamily="34" charset="-122"/>
              </a:rPr>
              <a:t>层中的每个神经元现在总共有</a:t>
            </a:r>
            <a:r>
              <a:rPr lang="en-US" altLang="zh-CN" sz="2000" dirty="0">
                <a:solidFill>
                  <a:srgbClr val="262626"/>
                </a:solidFill>
                <a:latin typeface="微软雅黑" panose="020B0503020204020204" pitchFamily="34" charset="-122"/>
                <a:ea typeface="微软雅黑" panose="020B0503020204020204" pitchFamily="34" charset="-122"/>
              </a:rPr>
              <a:t>3×3×20</a:t>
            </a:r>
            <a:r>
              <a:rPr lang="zh-CN" altLang="en-US" sz="2000" dirty="0">
                <a:solidFill>
                  <a:srgbClr val="262626"/>
                </a:solidFill>
                <a:latin typeface="微软雅黑" panose="020B0503020204020204" pitchFamily="34" charset="-122"/>
                <a:ea typeface="微软雅黑" panose="020B0503020204020204" pitchFamily="34" charset="-122"/>
              </a:rPr>
              <a:t>＝</a:t>
            </a:r>
            <a:r>
              <a:rPr lang="en-US" altLang="zh-CN" sz="2000" dirty="0">
                <a:solidFill>
                  <a:srgbClr val="262626"/>
                </a:solidFill>
                <a:latin typeface="微软雅黑" panose="020B0503020204020204" pitchFamily="34" charset="-122"/>
                <a:ea typeface="微软雅黑" panose="020B0503020204020204" pitchFamily="34" charset="-122"/>
              </a:rPr>
              <a:t>180</a:t>
            </a:r>
            <a:r>
              <a:rPr lang="zh-CN" altLang="en-US" sz="2000" dirty="0">
                <a:solidFill>
                  <a:srgbClr val="262626"/>
                </a:solidFill>
                <a:latin typeface="微软雅黑" panose="020B0503020204020204" pitchFamily="34" charset="-122"/>
                <a:ea typeface="微软雅黑" panose="020B0503020204020204" pitchFamily="34" charset="-122"/>
              </a:rPr>
              <a:t>个连接到输入卷。注意，同样地，连通性在空间中是局部的（例如</a:t>
            </a:r>
            <a:r>
              <a:rPr lang="en-US" altLang="zh-CN" sz="2000" dirty="0">
                <a:solidFill>
                  <a:srgbClr val="262626"/>
                </a:solidFill>
                <a:latin typeface="微软雅黑" panose="020B0503020204020204" pitchFamily="34" charset="-122"/>
                <a:ea typeface="微软雅黑" panose="020B0503020204020204" pitchFamily="34" charset="-122"/>
              </a:rPr>
              <a:t>3x3</a:t>
            </a:r>
            <a:r>
              <a:rPr lang="zh-CN" altLang="en-US" sz="2000" dirty="0">
                <a:solidFill>
                  <a:srgbClr val="262626"/>
                </a:solidFill>
                <a:latin typeface="微软雅黑" panose="020B0503020204020204" pitchFamily="34" charset="-122"/>
                <a:ea typeface="微软雅黑" panose="020B0503020204020204" pitchFamily="34" charset="-122"/>
              </a:rPr>
              <a:t>），但与输入的深度（</a:t>
            </a:r>
            <a:r>
              <a:rPr lang="en-US" altLang="zh-CN" sz="2000" dirty="0">
                <a:solidFill>
                  <a:srgbClr val="262626"/>
                </a:solidFill>
                <a:latin typeface="微软雅黑" panose="020B0503020204020204" pitchFamily="34" charset="-122"/>
                <a:ea typeface="微软雅黑" panose="020B0503020204020204" pitchFamily="34" charset="-122"/>
              </a:rPr>
              <a:t>20</a:t>
            </a:r>
            <a:r>
              <a:rPr lang="zh-CN" altLang="en-US" sz="2000" dirty="0">
                <a:solidFill>
                  <a:srgbClr val="262626"/>
                </a:solidFill>
                <a:latin typeface="微软雅黑" panose="020B0503020204020204" pitchFamily="34" charset="-122"/>
                <a:ea typeface="微软雅黑" panose="020B0503020204020204" pitchFamily="34" charset="-122"/>
              </a:rPr>
              <a:t>）一样。</a:t>
            </a:r>
          </a:p>
        </p:txBody>
      </p:sp>
      <p:pic>
        <p:nvPicPr>
          <p:cNvPr id="1026" name="Picture 2" descr="https://img-blog.csdn.net/20180817114044207?watermark/2/text/aHR0cHM6Ly9ibG9nLmNzZG4ubmV0L3Z2Y3JtMDE=/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2072640"/>
            <a:ext cx="4419600" cy="2594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net/20180817114059552?watermark/2/text/aHR0cHM6Ly9ibG9nLmNzZG4ubmV0L3Z2Y3JtMDE=/font/5a6L5L2T/fontsize/400/fill/I0JBQkFCMA==/dissolve/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951" y="1866088"/>
            <a:ext cx="6628129" cy="363555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5325" y="4836814"/>
            <a:ext cx="6342063" cy="1200329"/>
          </a:xfrm>
          <a:prstGeom prst="rect">
            <a:avLst/>
          </a:prstGeom>
        </p:spPr>
        <p:txBody>
          <a:bodyPr wrap="square">
            <a:spAutoFit/>
          </a:bodyPr>
          <a:lstStyle/>
          <a:p>
            <a:r>
              <a:rPr lang="zh-CN" altLang="en-US" dirty="0">
                <a:solidFill>
                  <a:srgbClr val="262626"/>
                </a:solidFill>
                <a:latin typeface="微软雅黑" panose="020B0503020204020204" pitchFamily="34" charset="-122"/>
                <a:ea typeface="微软雅黑" panose="020B0503020204020204" pitchFamily="34" charset="-122"/>
              </a:rPr>
              <a:t>红色的示例输入体（例如，</a:t>
            </a:r>
            <a:r>
              <a:rPr lang="en-US" altLang="zh-CN" dirty="0">
                <a:solidFill>
                  <a:srgbClr val="262626"/>
                </a:solidFill>
                <a:latin typeface="微软雅黑" panose="020B0503020204020204" pitchFamily="34" charset="-122"/>
                <a:ea typeface="微软雅黑" panose="020B0503020204020204" pitchFamily="34" charset="-122"/>
              </a:rPr>
              <a:t>32×32×3 CIFAR-10</a:t>
            </a:r>
            <a:r>
              <a:rPr lang="zh-CN" altLang="en-US" dirty="0">
                <a:solidFill>
                  <a:srgbClr val="262626"/>
                </a:solidFill>
                <a:latin typeface="微软雅黑" panose="020B0503020204020204" pitchFamily="34" charset="-122"/>
                <a:ea typeface="微软雅黑" panose="020B0503020204020204" pitchFamily="34" charset="-122"/>
              </a:rPr>
              <a:t>图像），以及第一卷积层中的神经元的示例体积。卷积层中的每个神经元在空间上只连接到输入空间中的局部区域，但连接到全深度。</a:t>
            </a:r>
          </a:p>
        </p:txBody>
      </p:sp>
      <p:sp>
        <p:nvSpPr>
          <p:cNvPr id="7" name="矩形 6"/>
          <p:cNvSpPr/>
          <p:nvPr/>
        </p:nvSpPr>
        <p:spPr>
          <a:xfrm>
            <a:off x="5708015" y="5745042"/>
            <a:ext cx="6096000" cy="923330"/>
          </a:xfrm>
          <a:prstGeom prst="rect">
            <a:avLst/>
          </a:prstGeom>
        </p:spPr>
        <p:txBody>
          <a:bodyPr>
            <a:spAutoFit/>
          </a:bodyPr>
          <a:lstStyle/>
          <a:p>
            <a:r>
              <a:rPr lang="zh-CN" altLang="en-US" dirty="0">
                <a:solidFill>
                  <a:srgbClr val="262626"/>
                </a:solidFill>
                <a:latin typeface="微软雅黑" panose="020B0503020204020204" pitchFamily="34" charset="-122"/>
                <a:ea typeface="微软雅黑" panose="020B0503020204020204" pitchFamily="34" charset="-122"/>
              </a:rPr>
              <a:t>神经元保持不变，它们还是计算权重和输入的内积，然后进行非线性激活函数运算，只是它们的连接被限制在一个局部空间。</a:t>
            </a:r>
          </a:p>
        </p:txBody>
      </p:sp>
    </p:spTree>
    <p:extLst>
      <p:ext uri="{BB962C8B-B14F-4D97-AF65-F5344CB8AC3E}">
        <p14:creationId xmlns:p14="http://schemas.microsoft.com/office/powerpoint/2010/main" val="190462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2047</TotalTime>
  <Pages>0</Pages>
  <Words>4936</Words>
  <Characters>0</Characters>
  <Application>Microsoft Office PowerPoint</Application>
  <DocSecurity>0</DocSecurity>
  <PresentationFormat>宽屏</PresentationFormat>
  <Lines>0</Lines>
  <Paragraphs>283</Paragraphs>
  <Slides>43</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-apple-system</vt:lpstr>
      <vt:lpstr>Gill Sans</vt:lpstr>
      <vt:lpstr>方正剪纸简体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dell</dc:creator>
  <cp:keywords/>
  <dc:description/>
  <cp:lastModifiedBy>赵 纹萱</cp:lastModifiedBy>
  <cp:revision>104</cp:revision>
  <dcterms:created xsi:type="dcterms:W3CDTF">2015-02-06T13:20:24Z</dcterms:created>
  <dcterms:modified xsi:type="dcterms:W3CDTF">2018-11-14T04:59:09Z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